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0" r:id="rId1"/>
  </p:sldMasterIdLst>
  <p:notesMasterIdLst>
    <p:notesMasterId r:id="rId23"/>
  </p:notesMasterIdLst>
  <p:handoutMasterIdLst>
    <p:handoutMasterId r:id="rId24"/>
  </p:handoutMasterIdLst>
  <p:sldIdLst>
    <p:sldId id="453" r:id="rId2"/>
    <p:sldId id="481" r:id="rId3"/>
    <p:sldId id="482" r:id="rId4"/>
    <p:sldId id="480" r:id="rId5"/>
    <p:sldId id="454" r:id="rId6"/>
    <p:sldId id="466" r:id="rId7"/>
    <p:sldId id="464" r:id="rId8"/>
    <p:sldId id="465" r:id="rId9"/>
    <p:sldId id="479" r:id="rId10"/>
    <p:sldId id="468" r:id="rId11"/>
    <p:sldId id="469" r:id="rId12"/>
    <p:sldId id="470" r:id="rId13"/>
    <p:sldId id="471" r:id="rId14"/>
    <p:sldId id="472" r:id="rId15"/>
    <p:sldId id="473" r:id="rId16"/>
    <p:sldId id="474" r:id="rId17"/>
    <p:sldId id="475" r:id="rId18"/>
    <p:sldId id="476" r:id="rId19"/>
    <p:sldId id="477" r:id="rId20"/>
    <p:sldId id="478" r:id="rId21"/>
    <p:sldId id="463"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63300"/>
    <a:srgbClr val="00FF99"/>
    <a:srgbClr val="FF0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660"/>
  </p:normalViewPr>
  <p:slideViewPr>
    <p:cSldViewPr snapToGrid="0">
      <p:cViewPr varScale="1">
        <p:scale>
          <a:sx n="97" d="100"/>
          <a:sy n="97" d="100"/>
        </p:scale>
        <p:origin x="11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9FB38DB-8565-4F6B-B968-8DB3877959F7}"/>
              </a:ext>
            </a:extLst>
          </p:cNvPr>
          <p:cNvSpPr>
            <a:spLocks noGrp="1" noChangeArrowheads="1"/>
          </p:cNvSpPr>
          <p:nvPr>
            <p:ph type="hdr" sz="quarter"/>
          </p:nvPr>
        </p:nvSpPr>
        <p:spPr bwMode="auto">
          <a:xfrm>
            <a:off x="0" y="0"/>
            <a:ext cx="3168650" cy="479425"/>
          </a:xfrm>
          <a:prstGeom prst="rect">
            <a:avLst/>
          </a:prstGeom>
          <a:noFill/>
          <a:ln>
            <a:noFill/>
          </a:ln>
          <a:effectLst/>
        </p:spPr>
        <p:txBody>
          <a:bodyPr vert="horz" wrap="square" lIns="96875" tIns="48437" rIns="96875" bIns="48437" numCol="1" anchor="t" anchorCtr="0" compatLnSpc="1">
            <a:prstTxWarp prst="textNoShape">
              <a:avLst/>
            </a:prstTxWarp>
          </a:bodyPr>
          <a:lstStyle>
            <a:lvl1pP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84995" name="Rectangle 3">
            <a:extLst>
              <a:ext uri="{FF2B5EF4-FFF2-40B4-BE49-F238E27FC236}">
                <a16:creationId xmlns:a16="http://schemas.microsoft.com/office/drawing/2014/main" id="{1D1AA673-0533-4E5E-8A1C-145B8FCE63C7}"/>
              </a:ext>
            </a:extLst>
          </p:cNvPr>
          <p:cNvSpPr>
            <a:spLocks noGrp="1" noChangeArrowheads="1"/>
          </p:cNvSpPr>
          <p:nvPr>
            <p:ph type="dt" sz="quarter" idx="1"/>
          </p:nvPr>
        </p:nvSpPr>
        <p:spPr bwMode="auto">
          <a:xfrm>
            <a:off x="4146550" y="0"/>
            <a:ext cx="3168650" cy="479425"/>
          </a:xfrm>
          <a:prstGeom prst="rect">
            <a:avLst/>
          </a:prstGeom>
          <a:noFill/>
          <a:ln>
            <a:noFill/>
          </a:ln>
          <a:effectLst/>
        </p:spPr>
        <p:txBody>
          <a:bodyPr vert="horz" wrap="square" lIns="96875" tIns="48437" rIns="96875" bIns="48437" numCol="1" anchor="t" anchorCtr="0" compatLnSpc="1">
            <a:prstTxWarp prst="textNoShape">
              <a:avLst/>
            </a:prstTxWarp>
          </a:bodyPr>
          <a:lstStyle>
            <a:lvl1pPr algn="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84996" name="Rectangle 4">
            <a:extLst>
              <a:ext uri="{FF2B5EF4-FFF2-40B4-BE49-F238E27FC236}">
                <a16:creationId xmlns:a16="http://schemas.microsoft.com/office/drawing/2014/main" id="{E3B38D9C-6815-432C-9E24-C13E92774512}"/>
              </a:ext>
            </a:extLst>
          </p:cNvPr>
          <p:cNvSpPr>
            <a:spLocks noGrp="1" noChangeArrowheads="1"/>
          </p:cNvSpPr>
          <p:nvPr>
            <p:ph type="ftr" sz="quarter" idx="2"/>
          </p:nvPr>
        </p:nvSpPr>
        <p:spPr bwMode="auto">
          <a:xfrm>
            <a:off x="0" y="9121775"/>
            <a:ext cx="3168650" cy="479425"/>
          </a:xfrm>
          <a:prstGeom prst="rect">
            <a:avLst/>
          </a:prstGeom>
          <a:noFill/>
          <a:ln>
            <a:noFill/>
          </a:ln>
          <a:effectLst/>
        </p:spPr>
        <p:txBody>
          <a:bodyPr vert="horz" wrap="square" lIns="96875" tIns="48437" rIns="96875" bIns="48437" numCol="1" anchor="b" anchorCtr="0" compatLnSpc="1">
            <a:prstTxWarp prst="textNoShape">
              <a:avLst/>
            </a:prstTxWarp>
          </a:bodyPr>
          <a:lstStyle>
            <a:lvl1pP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84997" name="Rectangle 5">
            <a:extLst>
              <a:ext uri="{FF2B5EF4-FFF2-40B4-BE49-F238E27FC236}">
                <a16:creationId xmlns:a16="http://schemas.microsoft.com/office/drawing/2014/main" id="{A8EA6C80-C441-4BB2-811B-F6FF5737A51D}"/>
              </a:ext>
            </a:extLst>
          </p:cNvPr>
          <p:cNvSpPr>
            <a:spLocks noGrp="1" noChangeArrowheads="1"/>
          </p:cNvSpPr>
          <p:nvPr>
            <p:ph type="sldNum" sz="quarter" idx="3"/>
          </p:nvPr>
        </p:nvSpPr>
        <p:spPr bwMode="auto">
          <a:xfrm>
            <a:off x="4146550" y="9121775"/>
            <a:ext cx="3168650" cy="479425"/>
          </a:xfrm>
          <a:prstGeom prst="rect">
            <a:avLst/>
          </a:prstGeom>
          <a:noFill/>
          <a:ln>
            <a:noFill/>
          </a:ln>
          <a:effectLst/>
        </p:spPr>
        <p:txBody>
          <a:bodyPr vert="horz" wrap="square" lIns="96875" tIns="48437" rIns="96875" bIns="48437" numCol="1" anchor="b" anchorCtr="0" compatLnSpc="1">
            <a:prstTxWarp prst="textNoShape">
              <a:avLst/>
            </a:prstTxWarp>
          </a:bodyPr>
          <a:lstStyle>
            <a:lvl1pPr algn="r" defTabSz="968375" eaLnBrk="1" hangingPunct="1">
              <a:defRPr sz="1200">
                <a:latin typeface="Calibri" panose="020F0502020204030204" pitchFamily="34" charset="0"/>
                <a:ea typeface="ＭＳ Ｐゴシック" panose="020B0600070205080204" pitchFamily="34" charset="-128"/>
              </a:defRPr>
            </a:lvl1pPr>
          </a:lstStyle>
          <a:p>
            <a:pPr>
              <a:defRPr/>
            </a:pPr>
            <a:fld id="{C6B60291-D6D8-4405-9E8B-43CC0024A0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4449853-94A1-4E94-9FC8-A8B6DE5A5E1B}"/>
              </a:ext>
            </a:extLst>
          </p:cNvPr>
          <p:cNvSpPr>
            <a:spLocks noGrp="1" noChangeArrowheads="1"/>
          </p:cNvSpPr>
          <p:nvPr>
            <p:ph type="hdr" sz="quarter"/>
          </p:nvPr>
        </p:nvSpPr>
        <p:spPr bwMode="auto">
          <a:xfrm>
            <a:off x="0" y="0"/>
            <a:ext cx="3168650" cy="479425"/>
          </a:xfrm>
          <a:prstGeom prst="rect">
            <a:avLst/>
          </a:prstGeom>
          <a:noFill/>
          <a:ln>
            <a:noFill/>
          </a:ln>
          <a:effectLst/>
        </p:spPr>
        <p:txBody>
          <a:bodyPr vert="horz" wrap="square" lIns="96875" tIns="48437" rIns="96875" bIns="48437" numCol="1" anchor="t" anchorCtr="0" compatLnSpc="1">
            <a:prstTxWarp prst="textNoShape">
              <a:avLst/>
            </a:prstTxWarp>
          </a:bodyPr>
          <a:lstStyle>
            <a:lvl1pP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31747" name="Rectangle 3">
            <a:extLst>
              <a:ext uri="{FF2B5EF4-FFF2-40B4-BE49-F238E27FC236}">
                <a16:creationId xmlns:a16="http://schemas.microsoft.com/office/drawing/2014/main" id="{7B5FACAA-59C1-4A59-AEC2-E12A22136F8F}"/>
              </a:ext>
            </a:extLst>
          </p:cNvPr>
          <p:cNvSpPr>
            <a:spLocks noGrp="1" noChangeArrowheads="1"/>
          </p:cNvSpPr>
          <p:nvPr>
            <p:ph type="dt" idx="1"/>
          </p:nvPr>
        </p:nvSpPr>
        <p:spPr bwMode="auto">
          <a:xfrm>
            <a:off x="4146550" y="0"/>
            <a:ext cx="3168650" cy="479425"/>
          </a:xfrm>
          <a:prstGeom prst="rect">
            <a:avLst/>
          </a:prstGeom>
          <a:noFill/>
          <a:ln>
            <a:noFill/>
          </a:ln>
          <a:effectLst/>
        </p:spPr>
        <p:txBody>
          <a:bodyPr vert="horz" wrap="square" lIns="96875" tIns="48437" rIns="96875" bIns="48437" numCol="1" anchor="t" anchorCtr="0" compatLnSpc="1">
            <a:prstTxWarp prst="textNoShape">
              <a:avLst/>
            </a:prstTxWarp>
          </a:bodyPr>
          <a:lstStyle>
            <a:lvl1pPr algn="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6148" name="Rectangle 4">
            <a:extLst>
              <a:ext uri="{FF2B5EF4-FFF2-40B4-BE49-F238E27FC236}">
                <a16:creationId xmlns:a16="http://schemas.microsoft.com/office/drawing/2014/main" id="{158FA994-41F5-474C-B073-5677376E8DC7}"/>
              </a:ext>
            </a:extLst>
          </p:cNvPr>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F205728B-33B0-4CCB-91B1-2DB93350624D}"/>
              </a:ext>
            </a:extLst>
          </p:cNvPr>
          <p:cNvSpPr>
            <a:spLocks noGrp="1" noChangeArrowheads="1"/>
          </p:cNvSpPr>
          <p:nvPr>
            <p:ph type="body" sz="quarter" idx="3"/>
          </p:nvPr>
        </p:nvSpPr>
        <p:spPr bwMode="auto">
          <a:xfrm>
            <a:off x="974725" y="4559300"/>
            <a:ext cx="5365750" cy="4322763"/>
          </a:xfrm>
          <a:prstGeom prst="rect">
            <a:avLst/>
          </a:prstGeom>
          <a:noFill/>
          <a:ln>
            <a:noFill/>
          </a:ln>
          <a:effectLst/>
        </p:spPr>
        <p:txBody>
          <a:bodyPr vert="horz" wrap="square" lIns="96875" tIns="48437" rIns="96875" bIns="48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55F1D2B3-6808-4B68-9A07-838144C076A1}"/>
              </a:ext>
            </a:extLst>
          </p:cNvPr>
          <p:cNvSpPr>
            <a:spLocks noGrp="1" noChangeArrowheads="1"/>
          </p:cNvSpPr>
          <p:nvPr>
            <p:ph type="ftr" sz="quarter" idx="4"/>
          </p:nvPr>
        </p:nvSpPr>
        <p:spPr bwMode="auto">
          <a:xfrm>
            <a:off x="0" y="9121775"/>
            <a:ext cx="3168650" cy="479425"/>
          </a:xfrm>
          <a:prstGeom prst="rect">
            <a:avLst/>
          </a:prstGeom>
          <a:noFill/>
          <a:ln>
            <a:noFill/>
          </a:ln>
          <a:effectLst/>
        </p:spPr>
        <p:txBody>
          <a:bodyPr vert="horz" wrap="square" lIns="96875" tIns="48437" rIns="96875" bIns="48437" numCol="1" anchor="b" anchorCtr="0" compatLnSpc="1">
            <a:prstTxWarp prst="textNoShape">
              <a:avLst/>
            </a:prstTxWarp>
          </a:bodyPr>
          <a:lstStyle>
            <a:lvl1pPr defTabSz="969047"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a:p>
        </p:txBody>
      </p:sp>
      <p:sp>
        <p:nvSpPr>
          <p:cNvPr id="31751" name="Rectangle 7">
            <a:extLst>
              <a:ext uri="{FF2B5EF4-FFF2-40B4-BE49-F238E27FC236}">
                <a16:creationId xmlns:a16="http://schemas.microsoft.com/office/drawing/2014/main" id="{BCC40715-A6C2-4C4D-B5FF-4DDC2F254747}"/>
              </a:ext>
            </a:extLst>
          </p:cNvPr>
          <p:cNvSpPr>
            <a:spLocks noGrp="1" noChangeArrowheads="1"/>
          </p:cNvSpPr>
          <p:nvPr>
            <p:ph type="sldNum" sz="quarter" idx="5"/>
          </p:nvPr>
        </p:nvSpPr>
        <p:spPr bwMode="auto">
          <a:xfrm>
            <a:off x="4146550" y="9121775"/>
            <a:ext cx="3168650" cy="479425"/>
          </a:xfrm>
          <a:prstGeom prst="rect">
            <a:avLst/>
          </a:prstGeom>
          <a:noFill/>
          <a:ln>
            <a:noFill/>
          </a:ln>
          <a:effectLst/>
        </p:spPr>
        <p:txBody>
          <a:bodyPr vert="horz" wrap="square" lIns="96875" tIns="48437" rIns="96875" bIns="48437" numCol="1" anchor="b" anchorCtr="0" compatLnSpc="1">
            <a:prstTxWarp prst="textNoShape">
              <a:avLst/>
            </a:prstTxWarp>
          </a:bodyPr>
          <a:lstStyle>
            <a:lvl1pPr algn="r" defTabSz="968375" eaLnBrk="1" hangingPunct="1">
              <a:defRPr sz="1200">
                <a:latin typeface="Calibri" panose="020F0502020204030204" pitchFamily="34" charset="0"/>
                <a:ea typeface="ＭＳ Ｐゴシック" panose="020B0600070205080204" pitchFamily="34" charset="-128"/>
              </a:defRPr>
            </a:lvl1pPr>
          </a:lstStyle>
          <a:p>
            <a:pPr>
              <a:defRPr/>
            </a:pPr>
            <a:fld id="{FC72DF02-68A7-4CD6-A3C6-CE568F1BA4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D75434A-4CE4-403C-95CF-BF8198E02AE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B0B27725-9AD9-464D-99BB-ED85F42BA9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term coliform associated with?
https://www.polleverywhere.com/multiple_choice_polls/TyMTXRmWDKaIQlsrTxjqA?state=opened&amp;flow=Default&amp;onscreen=persist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14</a:t>
            </a:fld>
            <a:endParaRPr lang="en-US" altLang="en-US"/>
          </a:p>
        </p:txBody>
      </p:sp>
      <p:sp>
        <p:nvSpPr>
          <p:cNvPr id="5" name="TextBox 4">
            <a:extLst>
              <a:ext uri="{FF2B5EF4-FFF2-40B4-BE49-F238E27FC236}">
                <a16:creationId xmlns:a16="http://schemas.microsoft.com/office/drawing/2014/main" id="{EA321D39-91FF-E028-FF6B-9A29623D60D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327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familiar are you with the water quality parameters that the YSI measures?
https://www.polleverywhere.com/multiple_choice_polls/PAsXJpwlv6oIzbvc0Yv1k?state=opened&amp;flow=Default&amp;onscreen=persist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15</a:t>
            </a:fld>
            <a:endParaRPr lang="en-US" altLang="en-US"/>
          </a:p>
        </p:txBody>
      </p:sp>
      <p:sp>
        <p:nvSpPr>
          <p:cNvPr id="5" name="TextBox 4">
            <a:extLst>
              <a:ext uri="{FF2B5EF4-FFF2-40B4-BE49-F238E27FC236}">
                <a16:creationId xmlns:a16="http://schemas.microsoft.com/office/drawing/2014/main" id="{403DFED0-F947-2148-6769-32CA859235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9263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name of the document that you fill out and return with your lab samples?
https://www.polleverywhere.com/multiple_choice_polls/3TAr57Q9ySLgwTWg1JM6m?state=opened&amp;flow=Default&amp;onscreen=persist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16</a:t>
            </a:fld>
            <a:endParaRPr lang="en-US" altLang="en-US"/>
          </a:p>
        </p:txBody>
      </p:sp>
      <p:sp>
        <p:nvSpPr>
          <p:cNvPr id="5" name="TextBox 4">
            <a:extLst>
              <a:ext uri="{FF2B5EF4-FFF2-40B4-BE49-F238E27FC236}">
                <a16:creationId xmlns:a16="http://schemas.microsoft.com/office/drawing/2014/main" id="{16941581-47C0-374E-566C-9C80C356AA7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9088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acronym for an often utilized soil field screening tool?
https://www.polleverywhere.com/multiple_choice_polls/QBuQA6FTZAABzqYbdFs9w?state=opened&amp;flow=Default&amp;onscreen=persist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25251F91-F9D3-7A1C-059E-9F55840D8B1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417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comfortable are you completing a Chain of Custody form?
https://www.polleverywhere.com/multiple_choice_polls/ULPGP01vcmwPLWy0UidDL?state=opened&amp;flow=Default&amp;onscreen=persist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18</a:t>
            </a:fld>
            <a:endParaRPr lang="en-US" altLang="en-US"/>
          </a:p>
        </p:txBody>
      </p:sp>
      <p:sp>
        <p:nvSpPr>
          <p:cNvPr id="5" name="TextBox 4">
            <a:extLst>
              <a:ext uri="{FF2B5EF4-FFF2-40B4-BE49-F238E27FC236}">
                <a16:creationId xmlns:a16="http://schemas.microsoft.com/office/drawing/2014/main" id="{030E67D8-2949-67AA-E987-BE4ABA3C559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332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term that is used to describe how long you have to submit your laboratory sample once collected?
https://www.polleverywhere.com/multiple_choice_polls/Bw8bNM1X1MnXWcxrGm6MB?state=opened&amp;flow=Default&amp;onscreen=persist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19</a:t>
            </a:fld>
            <a:endParaRPr lang="en-US" altLang="en-US"/>
          </a:p>
        </p:txBody>
      </p:sp>
      <p:sp>
        <p:nvSpPr>
          <p:cNvPr id="5" name="TextBox 4">
            <a:extLst>
              <a:ext uri="{FF2B5EF4-FFF2-40B4-BE49-F238E27FC236}">
                <a16:creationId xmlns:a16="http://schemas.microsoft.com/office/drawing/2014/main" id="{79B2DACE-7209-7D89-8049-F4AA4D472DC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5456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familiar are you at collecting samples that are to be submitted to a laboratory for analysis?
https://www.polleverywhere.com/multiple_choice_polls/gxeZ4eRfvYHFQ6ulrTPrF?state=opened&amp;flow=Default&amp;onscreen=persist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20</a:t>
            </a:fld>
            <a:endParaRPr lang="en-US" altLang="en-US"/>
          </a:p>
        </p:txBody>
      </p:sp>
      <p:sp>
        <p:nvSpPr>
          <p:cNvPr id="5" name="TextBox 4">
            <a:extLst>
              <a:ext uri="{FF2B5EF4-FFF2-40B4-BE49-F238E27FC236}">
                <a16:creationId xmlns:a16="http://schemas.microsoft.com/office/drawing/2014/main" id="{5902406E-F503-B47C-B06F-EDD0C1B2016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34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Where are you from?
https://www.polleverywhere.com/clickable_images/zIyUwNkYQNsJBBpzxkGxb</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2</a:t>
            </a:fld>
            <a:endParaRPr lang="en-US" altLang="en-US"/>
          </a:p>
        </p:txBody>
      </p:sp>
      <p:sp>
        <p:nvSpPr>
          <p:cNvPr id="5" name="TextBox 4">
            <a:extLst>
              <a:ext uri="{FF2B5EF4-FFF2-40B4-BE49-F238E27FC236}">
                <a16:creationId xmlns:a16="http://schemas.microsoft.com/office/drawing/2014/main" id="{75369874-0D6C-CED3-0280-8517321B8A5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1218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Favorite traditional food?
https://www.polleverywhere.com/free_text_polls/Qzbtq3WXGFZsfs2qwfLR1</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3</a:t>
            </a:fld>
            <a:endParaRPr lang="en-US" altLang="en-US"/>
          </a:p>
        </p:txBody>
      </p:sp>
      <p:sp>
        <p:nvSpPr>
          <p:cNvPr id="5" name="TextBox 4">
            <a:extLst>
              <a:ext uri="{FF2B5EF4-FFF2-40B4-BE49-F238E27FC236}">
                <a16:creationId xmlns:a16="http://schemas.microsoft.com/office/drawing/2014/main" id="{AC1C605A-7EE1-B411-BD91-ACD3680804C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3662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D75434A-4CE4-403C-95CF-BF8198E02AE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B0B27725-9AD9-464D-99BB-ED85F42BA9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470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your favorite traditional food?
https://www.polleverywhere.com/free_text_polls/6YVlV55IYb2aAdKkRGyFo</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9</a:t>
            </a:fld>
            <a:endParaRPr lang="en-US" altLang="en-US"/>
          </a:p>
        </p:txBody>
      </p:sp>
      <p:sp>
        <p:nvSpPr>
          <p:cNvPr id="5" name="TextBox 4">
            <a:extLst>
              <a:ext uri="{FF2B5EF4-FFF2-40B4-BE49-F238E27FC236}">
                <a16:creationId xmlns:a16="http://schemas.microsoft.com/office/drawing/2014/main" id="{0AAC05AD-ACF6-E923-0677-27ECDE5F4CA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4585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Confident are you using a YSI?
https://www.polleverywhere.com/multiple_choice_polls/NabKYLacHTTC6TEoI6Hxn?state=opened&amp;flow=Default&amp;onscreen=persist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10</a:t>
            </a:fld>
            <a:endParaRPr lang="en-US" altLang="en-US"/>
          </a:p>
        </p:txBody>
      </p:sp>
      <p:sp>
        <p:nvSpPr>
          <p:cNvPr id="5" name="TextBox 4">
            <a:extLst>
              <a:ext uri="{FF2B5EF4-FFF2-40B4-BE49-F238E27FC236}">
                <a16:creationId xmlns:a16="http://schemas.microsoft.com/office/drawing/2014/main" id="{1510B3A7-432B-FC7D-41B8-7925002A637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675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primary indicator of a water body's ability to support a fish population?
https://www.polleverywhere.com/multiple_choice_polls/kYhEaHkvdNctwnC9Ny2C6?state=opened&amp;flow=Default&amp;onscreen=persist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11</a:t>
            </a:fld>
            <a:endParaRPr lang="en-US" altLang="en-US"/>
          </a:p>
        </p:txBody>
      </p:sp>
      <p:sp>
        <p:nvSpPr>
          <p:cNvPr id="5" name="TextBox 4">
            <a:extLst>
              <a:ext uri="{FF2B5EF4-FFF2-40B4-BE49-F238E27FC236}">
                <a16:creationId xmlns:a16="http://schemas.microsoft.com/office/drawing/2014/main" id="{AEFB2605-C278-D364-E2D8-8FA1BBB1C85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958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conductivity?
https://www.polleverywhere.com/multiple_choice_polls/Z4fYmo6sX0izaMbNJnPky?state=opened&amp;flow=Default&amp;onscreen=persist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12</a:t>
            </a:fld>
            <a:endParaRPr lang="en-US" altLang="en-US"/>
          </a:p>
        </p:txBody>
      </p:sp>
      <p:sp>
        <p:nvSpPr>
          <p:cNvPr id="5" name="TextBox 4">
            <a:extLst>
              <a:ext uri="{FF2B5EF4-FFF2-40B4-BE49-F238E27FC236}">
                <a16:creationId xmlns:a16="http://schemas.microsoft.com/office/drawing/2014/main" id="{F5AC1B0B-077D-66EC-7F22-2ED88ACECB9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616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confident are you in calibration procedures for a YSI or Hanna Meter?
https://www.polleverywhere.com/multiple_choice_polls/UFugcKtYzf830vkCu1Jux?state=opened&amp;flow=Default&amp;onscreen=persist</a:t>
            </a:r>
          </a:p>
        </p:txBody>
      </p:sp>
      <p:sp>
        <p:nvSpPr>
          <p:cNvPr id="4" name="Slide Number Placeholder 3"/>
          <p:cNvSpPr>
            <a:spLocks noGrp="1"/>
          </p:cNvSpPr>
          <p:nvPr>
            <p:ph type="sldNum" sz="quarter" idx="5"/>
          </p:nvPr>
        </p:nvSpPr>
        <p:spPr/>
        <p:txBody>
          <a:bodyPr/>
          <a:lstStyle/>
          <a:p>
            <a:pPr>
              <a:defRPr/>
            </a:pPr>
            <a:fld id="{FC72DF02-68A7-4CD6-A3C6-CE568F1BA4ED}" type="slidenum">
              <a:rPr lang="en-US" altLang="en-US" smtClean="0"/>
              <a:pPr>
                <a:defRPr/>
              </a:pPr>
              <a:t>13</a:t>
            </a:fld>
            <a:endParaRPr lang="en-US" altLang="en-US"/>
          </a:p>
        </p:txBody>
      </p:sp>
      <p:sp>
        <p:nvSpPr>
          <p:cNvPr id="5" name="TextBox 4">
            <a:extLst>
              <a:ext uri="{FF2B5EF4-FFF2-40B4-BE49-F238E27FC236}">
                <a16:creationId xmlns:a16="http://schemas.microsoft.com/office/drawing/2014/main" id="{EEB16B1A-501C-B33F-EA4D-E5FD6863BFF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892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3997-BDB7-E40D-0D0C-8B7FA23BD1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7BB5B9-A61F-B6D7-0A6C-986485C631C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145AFD-D5FF-BBD1-2256-4EDE0BDC6B7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07EDA70-610B-E4B7-2C07-ED4D56392B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7166579-403D-F5DF-903D-31AAF0582A8E}"/>
              </a:ext>
            </a:extLst>
          </p:cNvPr>
          <p:cNvSpPr>
            <a:spLocks noGrp="1"/>
          </p:cNvSpPr>
          <p:nvPr>
            <p:ph type="sldNum" sz="quarter" idx="12"/>
          </p:nvPr>
        </p:nvSpPr>
        <p:spPr/>
        <p:txBody>
          <a:bodyPr/>
          <a:lstStyle/>
          <a:p>
            <a:pPr>
              <a:defRPr/>
            </a:pPr>
            <a:fld id="{40238ABF-0B32-4E61-AB13-B645B2ADCED4}" type="slidenum">
              <a:rPr lang="en-US" altLang="en-US" smtClean="0"/>
              <a:pPr>
                <a:defRPr/>
              </a:pPr>
              <a:t>‹#›</a:t>
            </a:fld>
            <a:endParaRPr lang="en-US" altLang="en-US"/>
          </a:p>
        </p:txBody>
      </p:sp>
    </p:spTree>
    <p:extLst>
      <p:ext uri="{BB962C8B-B14F-4D97-AF65-F5344CB8AC3E}">
        <p14:creationId xmlns:p14="http://schemas.microsoft.com/office/powerpoint/2010/main" val="241402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7C25-75BC-5253-6236-BE67DDFEC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9990E-D042-9BEA-57A9-B3220A612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5D41-DB22-C69C-4854-0DAA53CC236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EAFE5A6-DBD9-26F7-CEEE-0F8E74D905D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4968BD6-5AD6-C06A-028B-0081DAD6B2CD}"/>
              </a:ext>
            </a:extLst>
          </p:cNvPr>
          <p:cNvSpPr>
            <a:spLocks noGrp="1"/>
          </p:cNvSpPr>
          <p:nvPr>
            <p:ph type="sldNum" sz="quarter" idx="12"/>
          </p:nvPr>
        </p:nvSpPr>
        <p:spPr/>
        <p:txBody>
          <a:bodyPr/>
          <a:lstStyle/>
          <a:p>
            <a:pPr>
              <a:defRPr/>
            </a:pPr>
            <a:fld id="{E52C4F35-5D62-44EB-BA0F-FB8B08DFE58D}" type="slidenum">
              <a:rPr lang="en-US" altLang="en-US" smtClean="0"/>
              <a:pPr>
                <a:defRPr/>
              </a:pPr>
              <a:t>‹#›</a:t>
            </a:fld>
            <a:endParaRPr lang="en-US" altLang="en-US"/>
          </a:p>
        </p:txBody>
      </p:sp>
    </p:spTree>
    <p:extLst>
      <p:ext uri="{BB962C8B-B14F-4D97-AF65-F5344CB8AC3E}">
        <p14:creationId xmlns:p14="http://schemas.microsoft.com/office/powerpoint/2010/main" val="146675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18898-1F19-D203-0BB3-A9B504C559D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73ADEF-7BBB-7101-7EC4-515C0F86F5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30E51-5F4F-898B-03CB-B1EE6A4D796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C3AAEFC-8749-6E8E-7310-5E7625AF65A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6236A0-14CE-39D0-7D93-1E6EDE4BA85D}"/>
              </a:ext>
            </a:extLst>
          </p:cNvPr>
          <p:cNvSpPr>
            <a:spLocks noGrp="1"/>
          </p:cNvSpPr>
          <p:nvPr>
            <p:ph type="sldNum" sz="quarter" idx="12"/>
          </p:nvPr>
        </p:nvSpPr>
        <p:spPr/>
        <p:txBody>
          <a:bodyPr/>
          <a:lstStyle/>
          <a:p>
            <a:pPr>
              <a:defRPr/>
            </a:pPr>
            <a:fld id="{D0FBACF7-6015-454D-8C75-B365BA1E9B33}" type="slidenum">
              <a:rPr lang="en-US" altLang="en-US" smtClean="0"/>
              <a:pPr>
                <a:defRPr/>
              </a:pPr>
              <a:t>‹#›</a:t>
            </a:fld>
            <a:endParaRPr lang="en-US" altLang="en-US"/>
          </a:p>
        </p:txBody>
      </p:sp>
    </p:spTree>
    <p:extLst>
      <p:ext uri="{BB962C8B-B14F-4D97-AF65-F5344CB8AC3E}">
        <p14:creationId xmlns:p14="http://schemas.microsoft.com/office/powerpoint/2010/main" val="98472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B5A-0583-3D9E-4E03-47163471C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391A7-E1AB-A51A-7120-104321026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022F7-9D15-2B75-6762-1344D09A7E3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C7D7691-3946-040F-01DF-31523831E15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F19A464-440A-BB28-9779-3BB1AACF2E3C}"/>
              </a:ext>
            </a:extLst>
          </p:cNvPr>
          <p:cNvSpPr>
            <a:spLocks noGrp="1"/>
          </p:cNvSpPr>
          <p:nvPr>
            <p:ph type="sldNum" sz="quarter" idx="12"/>
          </p:nvPr>
        </p:nvSpPr>
        <p:spPr/>
        <p:txBody>
          <a:bodyPr/>
          <a:lstStyle/>
          <a:p>
            <a:pPr>
              <a:defRPr/>
            </a:pPr>
            <a:fld id="{9505D131-F538-4416-9E42-BE3974B736C2}" type="slidenum">
              <a:rPr lang="en-US" altLang="en-US" smtClean="0"/>
              <a:pPr>
                <a:defRPr/>
              </a:pPr>
              <a:t>‹#›</a:t>
            </a:fld>
            <a:endParaRPr lang="en-US" altLang="en-US"/>
          </a:p>
        </p:txBody>
      </p:sp>
    </p:spTree>
    <p:extLst>
      <p:ext uri="{BB962C8B-B14F-4D97-AF65-F5344CB8AC3E}">
        <p14:creationId xmlns:p14="http://schemas.microsoft.com/office/powerpoint/2010/main" val="387374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DD98-690F-4B22-F658-E3E8690B012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9087E22-69A2-D58E-732A-8D904ECC8E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009CD-9304-37F3-A67D-4C09B714305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C37A06D-62B6-5D6A-9685-EC4195B8369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54DA109-DF00-A1AF-6409-5B3CC833C198}"/>
              </a:ext>
            </a:extLst>
          </p:cNvPr>
          <p:cNvSpPr>
            <a:spLocks noGrp="1"/>
          </p:cNvSpPr>
          <p:nvPr>
            <p:ph type="sldNum" sz="quarter" idx="12"/>
          </p:nvPr>
        </p:nvSpPr>
        <p:spPr/>
        <p:txBody>
          <a:bodyPr/>
          <a:lstStyle/>
          <a:p>
            <a:pPr>
              <a:defRPr/>
            </a:pPr>
            <a:fld id="{59F70F9C-A8FC-4314-A4F4-DD7F8AA8C307}" type="slidenum">
              <a:rPr lang="en-US" altLang="en-US" smtClean="0"/>
              <a:pPr>
                <a:defRPr/>
              </a:pPr>
              <a:t>‹#›</a:t>
            </a:fld>
            <a:endParaRPr lang="en-US" altLang="en-US"/>
          </a:p>
        </p:txBody>
      </p:sp>
    </p:spTree>
    <p:extLst>
      <p:ext uri="{BB962C8B-B14F-4D97-AF65-F5344CB8AC3E}">
        <p14:creationId xmlns:p14="http://schemas.microsoft.com/office/powerpoint/2010/main" val="177686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3610-B6F8-F960-DD62-6CA20CDDB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696E5-CF48-D514-C456-60048D0A78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BAE61-276B-DA5C-C982-CE204EC371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B36C0-08EC-6BE9-C3AE-D9D191358D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948723E-2934-677D-436C-89A78143329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7B7E3E1-5D67-F38D-75B0-C4243B0D64FD}"/>
              </a:ext>
            </a:extLst>
          </p:cNvPr>
          <p:cNvSpPr>
            <a:spLocks noGrp="1"/>
          </p:cNvSpPr>
          <p:nvPr>
            <p:ph type="sldNum" sz="quarter" idx="12"/>
          </p:nvPr>
        </p:nvSpPr>
        <p:spPr/>
        <p:txBody>
          <a:bodyPr/>
          <a:lstStyle/>
          <a:p>
            <a:pPr>
              <a:defRPr/>
            </a:pPr>
            <a:fld id="{AF131E94-F687-4E74-9F2E-F636E15A04FE}" type="slidenum">
              <a:rPr lang="en-US" altLang="en-US" smtClean="0"/>
              <a:pPr>
                <a:defRPr/>
              </a:pPr>
              <a:t>‹#›</a:t>
            </a:fld>
            <a:endParaRPr lang="en-US" altLang="en-US"/>
          </a:p>
        </p:txBody>
      </p:sp>
    </p:spTree>
    <p:extLst>
      <p:ext uri="{BB962C8B-B14F-4D97-AF65-F5344CB8AC3E}">
        <p14:creationId xmlns:p14="http://schemas.microsoft.com/office/powerpoint/2010/main" val="119431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3C95-5D30-5F7B-3DFD-F074D100664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FD3A4-F04D-F138-6CCD-2E0E8BE321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9F323-FB5F-01AB-E72B-42084AD47E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574F7-068E-280D-D8B8-5B7B766119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6EE15-D99D-456C-53FE-29C6EAF166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2BD21-555B-80C2-EAF6-EF84232B1C5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0F8383C-B491-450A-6E0C-DD8E4DAF1093}"/>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E079C0E-6E1D-9B56-36EE-B322456BA465}"/>
              </a:ext>
            </a:extLst>
          </p:cNvPr>
          <p:cNvSpPr>
            <a:spLocks noGrp="1"/>
          </p:cNvSpPr>
          <p:nvPr>
            <p:ph type="sldNum" sz="quarter" idx="12"/>
          </p:nvPr>
        </p:nvSpPr>
        <p:spPr/>
        <p:txBody>
          <a:bodyPr/>
          <a:lstStyle/>
          <a:p>
            <a:pPr>
              <a:defRPr/>
            </a:pPr>
            <a:fld id="{EC2AD9B6-3EFB-44D6-B4C9-DB72201BBBD8}" type="slidenum">
              <a:rPr lang="en-US" altLang="en-US" smtClean="0"/>
              <a:pPr>
                <a:defRPr/>
              </a:pPr>
              <a:t>‹#›</a:t>
            </a:fld>
            <a:endParaRPr lang="en-US" altLang="en-US"/>
          </a:p>
        </p:txBody>
      </p:sp>
    </p:spTree>
    <p:extLst>
      <p:ext uri="{BB962C8B-B14F-4D97-AF65-F5344CB8AC3E}">
        <p14:creationId xmlns:p14="http://schemas.microsoft.com/office/powerpoint/2010/main" val="172225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72D-C28F-4DFE-DE1D-1023A0BC49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99FEC2-816C-2E16-FB48-36E87C39E828}"/>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E33C162-1762-CA91-5D30-9E24CCB5EE2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EC3821ED-295D-337A-55CC-59E64E529449}"/>
              </a:ext>
            </a:extLst>
          </p:cNvPr>
          <p:cNvSpPr>
            <a:spLocks noGrp="1"/>
          </p:cNvSpPr>
          <p:nvPr>
            <p:ph type="sldNum" sz="quarter" idx="12"/>
          </p:nvPr>
        </p:nvSpPr>
        <p:spPr/>
        <p:txBody>
          <a:bodyPr/>
          <a:lstStyle/>
          <a:p>
            <a:pPr>
              <a:defRPr/>
            </a:pPr>
            <a:fld id="{70519335-D479-445A-860C-04708ABC06B9}" type="slidenum">
              <a:rPr lang="en-US" altLang="en-US" smtClean="0"/>
              <a:pPr>
                <a:defRPr/>
              </a:pPr>
              <a:t>‹#›</a:t>
            </a:fld>
            <a:endParaRPr lang="en-US" altLang="en-US"/>
          </a:p>
        </p:txBody>
      </p:sp>
    </p:spTree>
    <p:extLst>
      <p:ext uri="{BB962C8B-B14F-4D97-AF65-F5344CB8AC3E}">
        <p14:creationId xmlns:p14="http://schemas.microsoft.com/office/powerpoint/2010/main" val="29351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86CA5-B833-4F4D-ECC7-60C881FBD894}"/>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6674EA95-7CFE-5873-5B11-9C5CBBD8354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BB2A9DD-6BF1-F809-13B4-81A0EAFBE12C}"/>
              </a:ext>
            </a:extLst>
          </p:cNvPr>
          <p:cNvSpPr>
            <a:spLocks noGrp="1"/>
          </p:cNvSpPr>
          <p:nvPr>
            <p:ph type="sldNum" sz="quarter" idx="12"/>
          </p:nvPr>
        </p:nvSpPr>
        <p:spPr/>
        <p:txBody>
          <a:bodyPr/>
          <a:lstStyle/>
          <a:p>
            <a:pPr>
              <a:defRPr/>
            </a:pPr>
            <a:fld id="{279B0BFD-5F9B-42B7-AB34-5D064BE3B6EB}" type="slidenum">
              <a:rPr lang="en-US" altLang="en-US" smtClean="0"/>
              <a:pPr>
                <a:defRPr/>
              </a:pPr>
              <a:t>‹#›</a:t>
            </a:fld>
            <a:endParaRPr lang="en-US" altLang="en-US"/>
          </a:p>
        </p:txBody>
      </p:sp>
    </p:spTree>
    <p:extLst>
      <p:ext uri="{BB962C8B-B14F-4D97-AF65-F5344CB8AC3E}">
        <p14:creationId xmlns:p14="http://schemas.microsoft.com/office/powerpoint/2010/main" val="63555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5811-6FBB-47EE-DBC3-4FEC032083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D12BC1-A4C7-8187-9FE4-7BFC9AAD71C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7F0CDF-A9E9-E630-730D-E2DC48AFA6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33854E-33AB-B6A0-6639-AB099F5D895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3536736-A8D6-9CA3-2E3C-F89CEB0386E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6883EEE-7626-B3BF-210F-3C94710DC985}"/>
              </a:ext>
            </a:extLst>
          </p:cNvPr>
          <p:cNvSpPr>
            <a:spLocks noGrp="1"/>
          </p:cNvSpPr>
          <p:nvPr>
            <p:ph type="sldNum" sz="quarter" idx="12"/>
          </p:nvPr>
        </p:nvSpPr>
        <p:spPr/>
        <p:txBody>
          <a:bodyPr/>
          <a:lstStyle/>
          <a:p>
            <a:pPr>
              <a:defRPr/>
            </a:pPr>
            <a:fld id="{7D22E479-F861-4549-A9C4-8B60E07009BA}" type="slidenum">
              <a:rPr lang="en-US" altLang="en-US" smtClean="0"/>
              <a:pPr>
                <a:defRPr/>
              </a:pPr>
              <a:t>‹#›</a:t>
            </a:fld>
            <a:endParaRPr lang="en-US" altLang="en-US"/>
          </a:p>
        </p:txBody>
      </p:sp>
    </p:spTree>
    <p:extLst>
      <p:ext uri="{BB962C8B-B14F-4D97-AF65-F5344CB8AC3E}">
        <p14:creationId xmlns:p14="http://schemas.microsoft.com/office/powerpoint/2010/main" val="291835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6013-CE15-4F9C-1382-CF006CA1F8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4B6BD8-13B4-C717-901C-BDAC2F4FCD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20F4CB-FD3E-5793-CCB9-1F57A23CA8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91E83F-A1EC-F3A1-6679-CEF929B1B10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6DB4E6F-50BC-40DA-D939-C6C3FA63F2C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969B01F-88E6-B059-17CE-8AD22FC4082C}"/>
              </a:ext>
            </a:extLst>
          </p:cNvPr>
          <p:cNvSpPr>
            <a:spLocks noGrp="1"/>
          </p:cNvSpPr>
          <p:nvPr>
            <p:ph type="sldNum" sz="quarter" idx="12"/>
          </p:nvPr>
        </p:nvSpPr>
        <p:spPr/>
        <p:txBody>
          <a:bodyPr/>
          <a:lstStyle/>
          <a:p>
            <a:pPr>
              <a:defRPr/>
            </a:pPr>
            <a:fld id="{C2309919-5FE9-4346-9286-3945FE3127A3}" type="slidenum">
              <a:rPr lang="en-US" altLang="en-US" smtClean="0"/>
              <a:pPr>
                <a:defRPr/>
              </a:pPr>
              <a:t>‹#›</a:t>
            </a:fld>
            <a:endParaRPr lang="en-US" altLang="en-US"/>
          </a:p>
        </p:txBody>
      </p:sp>
    </p:spTree>
    <p:extLst>
      <p:ext uri="{BB962C8B-B14F-4D97-AF65-F5344CB8AC3E}">
        <p14:creationId xmlns:p14="http://schemas.microsoft.com/office/powerpoint/2010/main" val="224584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DD003-CBF7-0E4D-A9BB-1840AE42ED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156FA8-6D23-D7B9-A606-A85F66708D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FD981-D04F-8ED9-6234-5989D6FD9C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959D0EC-9CAB-B708-F838-AC3B1C88302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09C944C-E327-DAE5-87DC-77F98AD634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192F52B-281E-4505-8157-024B832172E2}" type="slidenum">
              <a:rPr lang="en-US" altLang="en-US" smtClean="0"/>
              <a:pPr>
                <a:defRPr/>
              </a:pPr>
              <a:t>‹#›</a:t>
            </a:fld>
            <a:endParaRPr lang="en-US" altLang="en-US"/>
          </a:p>
        </p:txBody>
      </p:sp>
    </p:spTree>
    <p:extLst>
      <p:ext uri="{BB962C8B-B14F-4D97-AF65-F5344CB8AC3E}">
        <p14:creationId xmlns:p14="http://schemas.microsoft.com/office/powerpoint/2010/main" val="312087866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D0148140-C651-4345-B5E6-D7ED562A285D}"/>
              </a:ext>
            </a:extLst>
          </p:cNvPr>
          <p:cNvSpPr>
            <a:spLocks noGrp="1" noChangeArrowheads="1"/>
          </p:cNvSpPr>
          <p:nvPr>
            <p:ph type="ctrTitle"/>
          </p:nvPr>
        </p:nvSpPr>
        <p:spPr>
          <a:xfrm>
            <a:off x="4942996" y="4267832"/>
            <a:ext cx="3604497" cy="1297115"/>
          </a:xfrm>
        </p:spPr>
        <p:txBody>
          <a:bodyPr anchor="t">
            <a:normAutofit/>
          </a:bodyPr>
          <a:lstStyle/>
          <a:p>
            <a:pPr algn="l" eaLnBrk="1" hangingPunct="1"/>
            <a:r>
              <a:rPr lang="en-US" altLang="en-US" sz="3500" dirty="0">
                <a:ln>
                  <a:noFill/>
                </a:ln>
                <a:solidFill>
                  <a:schemeClr val="tx2"/>
                </a:solidFill>
                <a:latin typeface="Raleway" pitchFamily="2" charset="0"/>
                <a:ea typeface="ＭＳ Ｐゴシック" panose="020B0600070205080204" pitchFamily="34" charset="-128"/>
              </a:rPr>
              <a:t>Introductions</a:t>
            </a:r>
          </a:p>
        </p:txBody>
      </p:sp>
      <p:sp>
        <p:nvSpPr>
          <p:cNvPr id="8195" name="Subtitle 2">
            <a:extLst>
              <a:ext uri="{FF2B5EF4-FFF2-40B4-BE49-F238E27FC236}">
                <a16:creationId xmlns:a16="http://schemas.microsoft.com/office/drawing/2014/main" id="{380409DC-FACB-411C-96AD-570A589B3D1A}"/>
              </a:ext>
            </a:extLst>
          </p:cNvPr>
          <p:cNvSpPr>
            <a:spLocks noGrp="1" noChangeArrowheads="1"/>
          </p:cNvSpPr>
          <p:nvPr>
            <p:ph type="subTitle" idx="1"/>
          </p:nvPr>
        </p:nvSpPr>
        <p:spPr>
          <a:xfrm>
            <a:off x="4943224" y="3428999"/>
            <a:ext cx="3604268" cy="838831"/>
          </a:xfrm>
        </p:spPr>
        <p:txBody>
          <a:bodyPr anchor="b">
            <a:normAutofit/>
          </a:bodyPr>
          <a:lstStyle/>
          <a:p>
            <a:pPr algn="l" eaLnBrk="1" hangingPunct="1"/>
            <a:r>
              <a:rPr lang="en-US" altLang="en-US" sz="1400" dirty="0">
                <a:solidFill>
                  <a:schemeClr val="tx2"/>
                </a:solidFill>
                <a:latin typeface="Raleway" pitchFamily="2" charset="0"/>
                <a:ea typeface="ＭＳ Ｐゴシック" panose="020B0600070205080204" pitchFamily="34" charset="-128"/>
              </a:rPr>
              <a:t>Zender Water &amp; Soil Sampling Course</a:t>
            </a:r>
          </a:p>
          <a:p>
            <a:pPr algn="l" eaLnBrk="1" hangingPunct="1"/>
            <a:r>
              <a:rPr lang="en-US" altLang="en-US" sz="1400" dirty="0">
                <a:solidFill>
                  <a:schemeClr val="tx2"/>
                </a:solidFill>
                <a:latin typeface="Raleway" pitchFamily="2" charset="0"/>
                <a:ea typeface="ＭＳ Ｐゴシック" panose="020B0600070205080204" pitchFamily="34" charset="-128"/>
              </a:rPr>
              <a:t>January 23-25, 2024</a:t>
            </a:r>
          </a:p>
        </p:txBody>
      </p:sp>
      <p:pic>
        <p:nvPicPr>
          <p:cNvPr id="5" name="Picture 4" descr="zender logo">
            <a:extLst>
              <a:ext uri="{FF2B5EF4-FFF2-40B4-BE49-F238E27FC236}">
                <a16:creationId xmlns:a16="http://schemas.microsoft.com/office/drawing/2014/main" id="{36758FFB-47F8-44E8-895E-D19142CA962D}"/>
              </a:ext>
            </a:extLst>
          </p:cNvPr>
          <p:cNvPicPr>
            <a:picLocks noChangeAspect="1" noChangeArrowheads="1"/>
          </p:cNvPicPr>
          <p:nvPr/>
        </p:nvPicPr>
        <p:blipFill rotWithShape="1">
          <a:blip r:embed="rId3"/>
          <a:srcRect t="4254" r="-1" b="-1"/>
          <a:stretch/>
        </p:blipFill>
        <p:spPr bwMode="auto">
          <a:xfrm>
            <a:off x="255352" y="3035608"/>
            <a:ext cx="3106320" cy="1701184"/>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8204" name="Group 820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8205" name="Freeform: Shape 820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6" name="Freeform: Shape 820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Freeform: Shape 820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400"/>
                                        <p:tgtEl>
                                          <p:spTgt spid="819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8194"/>
                                        </p:tgtEl>
                                        <p:attrNameLst>
                                          <p:attrName>style.visibility</p:attrName>
                                        </p:attrNameLst>
                                      </p:cBhvr>
                                      <p:to>
                                        <p:strVal val="visible"/>
                                      </p:to>
                                    </p:set>
                                    <p:animEffect transition="in" filter="fade">
                                      <p:cBhvr>
                                        <p:cTn id="10" dur="4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4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A8558-97C5-AD27-EF7D-78A3E0A38B81}"/>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167569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09D12-C263-09EC-A2D8-6EE84F419246}"/>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29018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5CA90-26F3-750B-51A2-CEC27227D90F}"/>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312256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8EAA8-3B96-2DCD-E679-7AB1DC616B67}"/>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75030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B43A0-9C73-0449-8449-24BDA743BEA7}"/>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409955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52C533-6268-EDE1-E973-991B7A08DD47}"/>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373361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B7FD7-54AA-066A-C8B5-291C0EDA0E4A}"/>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42859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8017A-AA88-8583-5CE8-800DAF261228}"/>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7695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19ED03-EA60-1838-771E-6235A27F8511}"/>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40396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E410BA-78D1-3577-BC30-E938766B1529}"/>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44871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2A8F3-68CD-7BD4-C5F7-77813E97F225}"/>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2729483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D9638-9F66-AED5-2B3E-4E16AA966D40}"/>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414994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4342" name="Picture 14341" descr="Question mark on green pastel background">
            <a:extLst>
              <a:ext uri="{FF2B5EF4-FFF2-40B4-BE49-F238E27FC236}">
                <a16:creationId xmlns:a16="http://schemas.microsoft.com/office/drawing/2014/main" id="{CDA64EB7-2209-4F72-91C9-B364DCBC78F6}"/>
              </a:ext>
            </a:extLst>
          </p:cNvPr>
          <p:cNvPicPr>
            <a:picLocks noChangeAspect="1"/>
          </p:cNvPicPr>
          <p:nvPr/>
        </p:nvPicPr>
        <p:blipFill rotWithShape="1">
          <a:blip r:embed="rId3"/>
          <a:srcRect l="50291" r="5022"/>
          <a:stretch/>
        </p:blipFill>
        <p:spPr>
          <a:xfrm>
            <a:off x="20" y="10"/>
            <a:ext cx="4086205" cy="6857990"/>
          </a:xfrm>
          <a:prstGeom prst="rect">
            <a:avLst/>
          </a:prstGeom>
        </p:spPr>
      </p:pic>
      <p:sp>
        <p:nvSpPr>
          <p:cNvPr id="14338" name="Title 2">
            <a:extLst>
              <a:ext uri="{FF2B5EF4-FFF2-40B4-BE49-F238E27FC236}">
                <a16:creationId xmlns:a16="http://schemas.microsoft.com/office/drawing/2014/main" id="{586B8E69-8144-4DBC-BA4F-E36439C394B3}"/>
              </a:ext>
            </a:extLst>
          </p:cNvPr>
          <p:cNvSpPr>
            <a:spLocks noGrp="1" noChangeArrowheads="1"/>
          </p:cNvSpPr>
          <p:nvPr>
            <p:ph type="title"/>
          </p:nvPr>
        </p:nvSpPr>
        <p:spPr>
          <a:xfrm>
            <a:off x="3733799" y="1380068"/>
            <a:ext cx="4893467" cy="2616199"/>
          </a:xfrm>
        </p:spPr>
        <p:txBody>
          <a:bodyPr vert="horz" lIns="91440" tIns="45720" rIns="91440" bIns="45720" rtlCol="0" anchor="b">
            <a:normAutofit/>
          </a:bodyPr>
          <a:lstStyle/>
          <a:p>
            <a:pPr algn="r" eaLnBrk="1" hangingPunct="1">
              <a:lnSpc>
                <a:spcPct val="90000"/>
              </a:lnSpc>
            </a:pPr>
            <a:r>
              <a:rPr lang="en-US" altLang="en-US" sz="4200"/>
              <a:t>Questions?</a:t>
            </a:r>
            <a:br>
              <a:rPr lang="en-US" altLang="en-US" sz="4200"/>
            </a:br>
            <a:br>
              <a:rPr lang="en-US" altLang="en-US" sz="4200"/>
            </a:br>
            <a:br>
              <a:rPr lang="en-US" altLang="en-US" sz="4200"/>
            </a:br>
            <a:endParaRPr lang="en-US" altLang="en-US" sz="4200"/>
          </a:p>
        </p:txBody>
      </p:sp>
      <p:sp>
        <p:nvSpPr>
          <p:cNvPr id="14339" name="AutoShape 2" descr="Image result for ysi professional plus">
            <a:extLst>
              <a:ext uri="{FF2B5EF4-FFF2-40B4-BE49-F238E27FC236}">
                <a16:creationId xmlns:a16="http://schemas.microsoft.com/office/drawing/2014/main" id="{9A462BD0-C1CE-45B7-8F23-C876D31BD93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Lucida Sans Unicode" panose="020B0602030504020204" pitchFamily="34" charset="0"/>
              <a:ea typeface="ＭＳ Ｐゴシック" panose="020B0600070205080204" pitchFamily="34" charset="-128"/>
              <a:cs typeface="Arial" panose="020B0604020202020204" pitchFamily="34" charset="0"/>
            </a:endParaRPr>
          </a:p>
        </p:txBody>
      </p:sp>
      <p:sp>
        <p:nvSpPr>
          <p:cNvPr id="14340" name="AutoShape 4" descr="Image result for ysi professional plus">
            <a:extLst>
              <a:ext uri="{FF2B5EF4-FFF2-40B4-BE49-F238E27FC236}">
                <a16:creationId xmlns:a16="http://schemas.microsoft.com/office/drawing/2014/main" id="{9829A96F-3A0B-44D6-98CC-4390A57FD0CE}"/>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Lucida Sans Unicode" panose="020B0602030504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4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3BEB6-B98F-91FD-5141-F5FE752487CB}"/>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419395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D0148140-C651-4345-B5E6-D7ED562A285D}"/>
              </a:ext>
            </a:extLst>
          </p:cNvPr>
          <p:cNvSpPr>
            <a:spLocks noGrp="1" noChangeArrowheads="1"/>
          </p:cNvSpPr>
          <p:nvPr>
            <p:ph type="ctrTitle"/>
          </p:nvPr>
        </p:nvSpPr>
        <p:spPr>
          <a:xfrm>
            <a:off x="4942996" y="4267832"/>
            <a:ext cx="3604497" cy="1297115"/>
          </a:xfrm>
        </p:spPr>
        <p:txBody>
          <a:bodyPr anchor="t">
            <a:normAutofit fontScale="90000"/>
          </a:bodyPr>
          <a:lstStyle/>
          <a:p>
            <a:pPr algn="l" eaLnBrk="1" hangingPunct="1"/>
            <a:r>
              <a:rPr lang="en-US" altLang="en-US" sz="3500" dirty="0">
                <a:ln>
                  <a:noFill/>
                </a:ln>
                <a:solidFill>
                  <a:schemeClr val="tx2"/>
                </a:solidFill>
                <a:latin typeface="Raleway" pitchFamily="2" charset="0"/>
                <a:ea typeface="ＭＳ Ｐゴシック" panose="020B0600070205080204" pitchFamily="34" charset="-128"/>
              </a:rPr>
              <a:t>Course Overview &amp; Pre-Test</a:t>
            </a:r>
          </a:p>
        </p:txBody>
      </p:sp>
      <p:sp>
        <p:nvSpPr>
          <p:cNvPr id="8195" name="Subtitle 2">
            <a:extLst>
              <a:ext uri="{FF2B5EF4-FFF2-40B4-BE49-F238E27FC236}">
                <a16:creationId xmlns:a16="http://schemas.microsoft.com/office/drawing/2014/main" id="{380409DC-FACB-411C-96AD-570A589B3D1A}"/>
              </a:ext>
            </a:extLst>
          </p:cNvPr>
          <p:cNvSpPr>
            <a:spLocks noGrp="1" noChangeArrowheads="1"/>
          </p:cNvSpPr>
          <p:nvPr>
            <p:ph type="subTitle" idx="1"/>
          </p:nvPr>
        </p:nvSpPr>
        <p:spPr>
          <a:xfrm>
            <a:off x="4943224" y="3428999"/>
            <a:ext cx="3604268" cy="838831"/>
          </a:xfrm>
        </p:spPr>
        <p:txBody>
          <a:bodyPr anchor="b">
            <a:normAutofit/>
          </a:bodyPr>
          <a:lstStyle/>
          <a:p>
            <a:pPr algn="l" eaLnBrk="1" hangingPunct="1"/>
            <a:r>
              <a:rPr lang="en-US" altLang="en-US" sz="1400" dirty="0">
                <a:solidFill>
                  <a:schemeClr val="tx2"/>
                </a:solidFill>
                <a:latin typeface="Raleway" pitchFamily="2" charset="0"/>
                <a:ea typeface="ＭＳ Ｐゴシック" panose="020B0600070205080204" pitchFamily="34" charset="-128"/>
              </a:rPr>
              <a:t>Zender Water &amp; Soil Sampling Course</a:t>
            </a:r>
          </a:p>
          <a:p>
            <a:pPr algn="l" eaLnBrk="1" hangingPunct="1"/>
            <a:r>
              <a:rPr lang="en-US" altLang="en-US" sz="1400" dirty="0">
                <a:solidFill>
                  <a:schemeClr val="tx2"/>
                </a:solidFill>
                <a:latin typeface="Raleway" pitchFamily="2" charset="0"/>
                <a:ea typeface="ＭＳ Ｐゴシック" panose="020B0600070205080204" pitchFamily="34" charset="-128"/>
              </a:rPr>
              <a:t>January 23-25, 2024</a:t>
            </a:r>
          </a:p>
        </p:txBody>
      </p:sp>
      <p:pic>
        <p:nvPicPr>
          <p:cNvPr id="5" name="Picture 4" descr="zender logo">
            <a:extLst>
              <a:ext uri="{FF2B5EF4-FFF2-40B4-BE49-F238E27FC236}">
                <a16:creationId xmlns:a16="http://schemas.microsoft.com/office/drawing/2014/main" id="{36758FFB-47F8-44E8-895E-D19142CA962D}"/>
              </a:ext>
            </a:extLst>
          </p:cNvPr>
          <p:cNvPicPr>
            <a:picLocks noChangeAspect="1" noChangeArrowheads="1"/>
          </p:cNvPicPr>
          <p:nvPr/>
        </p:nvPicPr>
        <p:blipFill rotWithShape="1">
          <a:blip r:embed="rId3"/>
          <a:srcRect t="4254" r="-1" b="-1"/>
          <a:stretch/>
        </p:blipFill>
        <p:spPr bwMode="auto">
          <a:xfrm>
            <a:off x="255352" y="3035608"/>
            <a:ext cx="3106320" cy="1701184"/>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8204" name="Group 820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8205" name="Freeform: Shape 820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6" name="Freeform: Shape 820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Freeform: Shape 820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946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400"/>
                                        <p:tgtEl>
                                          <p:spTgt spid="819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8194"/>
                                        </p:tgtEl>
                                        <p:attrNameLst>
                                          <p:attrName>style.visibility</p:attrName>
                                        </p:attrNameLst>
                                      </p:cBhvr>
                                      <p:to>
                                        <p:strVal val="visible"/>
                                      </p:to>
                                    </p:set>
                                    <p:animEffect transition="in" filter="fade">
                                      <p:cBhvr>
                                        <p:cTn id="10" dur="4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4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2">
            <a:extLst>
              <a:ext uri="{FF2B5EF4-FFF2-40B4-BE49-F238E27FC236}">
                <a16:creationId xmlns:a16="http://schemas.microsoft.com/office/drawing/2014/main" id="{B58E1777-7297-4E84-80D5-0B73A38F8C60}"/>
              </a:ext>
            </a:extLst>
          </p:cNvPr>
          <p:cNvSpPr>
            <a:spLocks noGrp="1" noChangeArrowheads="1"/>
          </p:cNvSpPr>
          <p:nvPr>
            <p:ph type="title"/>
          </p:nvPr>
        </p:nvSpPr>
        <p:spPr>
          <a:xfrm>
            <a:off x="3429000" y="601744"/>
            <a:ext cx="5086350" cy="1338696"/>
          </a:xfrm>
        </p:spPr>
        <p:txBody>
          <a:bodyPr>
            <a:normAutofit/>
          </a:bodyPr>
          <a:lstStyle/>
          <a:p>
            <a:pPr eaLnBrk="1" hangingPunct="1"/>
            <a:r>
              <a:rPr lang="en-US" altLang="en-US">
                <a:ln>
                  <a:noFill/>
                </a:ln>
                <a:latin typeface="Raleway" pitchFamily="2" charset="0"/>
                <a:ea typeface="ＭＳ Ｐゴシック" panose="020B0600070205080204" pitchFamily="34" charset="-128"/>
              </a:rPr>
              <a:t>Purpose of this Course</a:t>
            </a:r>
          </a:p>
        </p:txBody>
      </p:sp>
      <p:pic>
        <p:nvPicPr>
          <p:cNvPr id="10247" name="Picture 10246" descr="Stream flowing through the grassland">
            <a:extLst>
              <a:ext uri="{FF2B5EF4-FFF2-40B4-BE49-F238E27FC236}">
                <a16:creationId xmlns:a16="http://schemas.microsoft.com/office/drawing/2014/main" id="{0873ABAD-A5AD-2681-4512-0D50F0283610}"/>
              </a:ext>
            </a:extLst>
          </p:cNvPr>
          <p:cNvPicPr>
            <a:picLocks noChangeAspect="1"/>
          </p:cNvPicPr>
          <p:nvPr/>
        </p:nvPicPr>
        <p:blipFill rotWithShape="1">
          <a:blip r:embed="rId2"/>
          <a:srcRect l="34565" r="43262"/>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 name="Content Placeholder 1">
            <a:extLst>
              <a:ext uri="{FF2B5EF4-FFF2-40B4-BE49-F238E27FC236}">
                <a16:creationId xmlns:a16="http://schemas.microsoft.com/office/drawing/2014/main" id="{B557F57C-EAF2-47C9-97EE-60F331E0F3AA}"/>
              </a:ext>
            </a:extLst>
          </p:cNvPr>
          <p:cNvSpPr>
            <a:spLocks noGrp="1"/>
          </p:cNvSpPr>
          <p:nvPr>
            <p:ph idx="1"/>
          </p:nvPr>
        </p:nvSpPr>
        <p:spPr>
          <a:xfrm>
            <a:off x="3429000" y="2201958"/>
            <a:ext cx="5086350" cy="3900730"/>
          </a:xfrm>
        </p:spPr>
        <p:txBody>
          <a:bodyPr rtlCol="0" anchor="t">
            <a:normAutofit/>
          </a:bodyPr>
          <a:lstStyle/>
          <a:p>
            <a:pPr eaLnBrk="1" fontAlgn="auto" hangingPunct="1">
              <a:buClr>
                <a:schemeClr val="accent1">
                  <a:lumMod val="75000"/>
                </a:schemeClr>
              </a:buClr>
              <a:buFont typeface="Arial"/>
              <a:buChar char="•"/>
              <a:defRPr/>
            </a:pPr>
            <a:r>
              <a:rPr lang="en-US" altLang="en-US" sz="1700" dirty="0">
                <a:latin typeface="Raleway" pitchFamily="2" charset="0"/>
                <a:ea typeface="MS PGothic" pitchFamily="34" charset="-128"/>
              </a:rPr>
              <a:t>The primary focus of this course is to provide the training you need to sample under your QAPPs which are approved by the EPA.</a:t>
            </a:r>
          </a:p>
          <a:p>
            <a:pPr eaLnBrk="1" fontAlgn="auto" hangingPunct="1">
              <a:buClr>
                <a:schemeClr val="accent1">
                  <a:lumMod val="75000"/>
                </a:schemeClr>
              </a:buClr>
              <a:buFont typeface="Arial"/>
              <a:buChar char="•"/>
              <a:defRPr/>
            </a:pPr>
            <a:r>
              <a:rPr lang="en-US" altLang="en-US" sz="1700" dirty="0">
                <a:latin typeface="Raleway" pitchFamily="2" charset="0"/>
                <a:ea typeface="MS PGothic" pitchFamily="34" charset="-128"/>
              </a:rPr>
              <a:t>In addition, we will be providing instruction on the State of Alaska’s requirements for conducting groundwater and soil sampling, however, we are unable to provide the full Qualified Sampler Training due to the lack of hands-on instruction. Additionally, the Qualified Sampler title also requires an additional 3 months of oversight by a “Qualified Sampler” during sampling activities to meet the state’s requirements</a:t>
            </a:r>
          </a:p>
          <a:p>
            <a:pPr marL="0" indent="0" eaLnBrk="1" fontAlgn="auto" hangingPunct="1">
              <a:buClr>
                <a:schemeClr val="accent1">
                  <a:lumMod val="75000"/>
                </a:schemeClr>
              </a:buClr>
              <a:buFont typeface="Arial" panose="020B0604020202020204" pitchFamily="34" charset="0"/>
              <a:buNone/>
              <a:defRPr/>
            </a:pPr>
            <a:endParaRPr lang="en-US" altLang="en-US" sz="1700" dirty="0">
              <a:latin typeface="Raleway" pitchFamily="2" charset="0"/>
              <a:ea typeface="MS PGothic" pitchFamily="34" charset="-128"/>
            </a:endParaRPr>
          </a:p>
        </p:txBody>
      </p:sp>
      <p:sp>
        <p:nvSpPr>
          <p:cNvPr id="10244" name="AutoShape 2" descr="Image result for ysi professional plus">
            <a:extLst>
              <a:ext uri="{FF2B5EF4-FFF2-40B4-BE49-F238E27FC236}">
                <a16:creationId xmlns:a16="http://schemas.microsoft.com/office/drawing/2014/main" id="{F896730A-E901-4C0E-965F-E2BA45ACDB2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
        <p:nvSpPr>
          <p:cNvPr id="10245" name="AutoShape 4" descr="Image result for ysi professional plus">
            <a:extLst>
              <a:ext uri="{FF2B5EF4-FFF2-40B4-BE49-F238E27FC236}">
                <a16:creationId xmlns:a16="http://schemas.microsoft.com/office/drawing/2014/main" id="{F4686AE2-F3D6-46EB-B056-F17DDEDD7E46}"/>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131D7444-F7DF-409F-991B-4890F5162323}"/>
              </a:ext>
            </a:extLst>
          </p:cNvPr>
          <p:cNvSpPr>
            <a:spLocks noGrp="1" noChangeArrowheads="1"/>
          </p:cNvSpPr>
          <p:nvPr>
            <p:ph type="title"/>
          </p:nvPr>
        </p:nvSpPr>
        <p:spPr>
          <a:xfrm>
            <a:off x="6012940" y="525439"/>
            <a:ext cx="2502409" cy="1657614"/>
          </a:xfrm>
        </p:spPr>
        <p:txBody>
          <a:bodyPr>
            <a:normAutofit/>
          </a:bodyPr>
          <a:lstStyle/>
          <a:p>
            <a:pPr eaLnBrk="1" hangingPunct="1"/>
            <a:r>
              <a:rPr lang="en-US" altLang="en-US" sz="3100">
                <a:ln>
                  <a:noFill/>
                </a:ln>
                <a:latin typeface="Raleway" pitchFamily="2" charset="0"/>
                <a:ea typeface="ＭＳ Ｐゴシック" panose="020B0600070205080204" pitchFamily="34" charset="-128"/>
              </a:rPr>
              <a:t>Course Equipment</a:t>
            </a:r>
          </a:p>
        </p:txBody>
      </p:sp>
      <p:pic>
        <p:nvPicPr>
          <p:cNvPr id="12295" name="Picture 2">
            <a:extLst>
              <a:ext uri="{FF2B5EF4-FFF2-40B4-BE49-F238E27FC236}">
                <a16:creationId xmlns:a16="http://schemas.microsoft.com/office/drawing/2014/main" id="{4AF904B6-5FE2-4F56-81BC-48004493A1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8163" y="375320"/>
            <a:ext cx="1626058" cy="38486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304" name="Straight Connector 12303">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11" descr="Image result for ysi professional plus">
            <a:extLst>
              <a:ext uri="{FF2B5EF4-FFF2-40B4-BE49-F238E27FC236}">
                <a16:creationId xmlns:a16="http://schemas.microsoft.com/office/drawing/2014/main" id="{5475620E-5F48-4B67-9B29-950D3D6A3D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6578" y="375320"/>
            <a:ext cx="1657612" cy="1657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6" name="Straight Connector 12305">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2228770"/>
            <a:ext cx="215777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299" name="Picture 10">
            <a:extLst>
              <a:ext uri="{FF2B5EF4-FFF2-40B4-BE49-F238E27FC236}">
                <a16:creationId xmlns:a16="http://schemas.microsoft.com/office/drawing/2014/main" id="{DD9DB4A8-C1BB-4A28-BE1A-40E725E7E61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48742" y="2424609"/>
            <a:ext cx="827708" cy="1799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8" name="Straight Connector 12307">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56479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294" name="Content Placeholder 4" descr="556">
            <a:extLst>
              <a:ext uri="{FF2B5EF4-FFF2-40B4-BE49-F238E27FC236}">
                <a16:creationId xmlns:a16="http://schemas.microsoft.com/office/drawing/2014/main" id="{07E3F9ED-0352-457F-AD60-647F272AB911}"/>
              </a:ext>
            </a:extLst>
          </p:cNvPr>
          <p:cNvPicPr>
            <a:picLocks noGrp="1"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1306" y="4911833"/>
            <a:ext cx="847090" cy="1448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184E5246-B8D1-4832-8471-7C13DD5DB5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32974" y="4911833"/>
            <a:ext cx="2551584" cy="1448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1">
            <a:extLst>
              <a:ext uri="{FF2B5EF4-FFF2-40B4-BE49-F238E27FC236}">
                <a16:creationId xmlns:a16="http://schemas.microsoft.com/office/drawing/2014/main" id="{ABA0EA4E-6B1F-4584-B993-E8E4AF785330}"/>
              </a:ext>
            </a:extLst>
          </p:cNvPr>
          <p:cNvSpPr>
            <a:spLocks noGrp="1" noChangeArrowheads="1"/>
          </p:cNvSpPr>
          <p:nvPr>
            <p:ph idx="1"/>
          </p:nvPr>
        </p:nvSpPr>
        <p:spPr>
          <a:xfrm>
            <a:off x="6012940" y="2274491"/>
            <a:ext cx="2502410" cy="3902472"/>
          </a:xfrm>
        </p:spPr>
        <p:txBody>
          <a:bodyPr>
            <a:normAutofit/>
          </a:bodyPr>
          <a:lstStyle/>
          <a:p>
            <a:pPr marL="365125" indent="-255588" eaLnBrk="1" hangingPunct="1">
              <a:spcAft>
                <a:spcPct val="0"/>
              </a:spcAft>
              <a:buFont typeface="Wingdings 3" panose="05040102010807070707" pitchFamily="18" charset="2"/>
              <a:buChar char=""/>
            </a:pPr>
            <a:r>
              <a:rPr lang="en-US" altLang="en-US" sz="1600">
                <a:latin typeface="Raleway" pitchFamily="2" charset="0"/>
                <a:ea typeface="ＭＳ Ｐゴシック" panose="020B0600070205080204" pitchFamily="34" charset="-128"/>
              </a:rPr>
              <a:t>During this course we will be providing instruction about additional sampling equipment including the YSI 556, YSI Professional, Hanna Combo Meter, Hach Turbidity Meter, Global Flow Probe, and the Coliscan easygel coliform sampling kits</a:t>
            </a:r>
          </a:p>
        </p:txBody>
      </p:sp>
      <p:cxnSp>
        <p:nvCxnSpPr>
          <p:cNvPr id="12310" name="Straight Connector 12309">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011947"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68" name="AutoShape 2" descr="Image result for ysi professional plus">
            <a:extLst>
              <a:ext uri="{FF2B5EF4-FFF2-40B4-BE49-F238E27FC236}">
                <a16:creationId xmlns:a16="http://schemas.microsoft.com/office/drawing/2014/main" id="{37C8E033-03D4-48C4-8374-F6F52D829B5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
        <p:nvSpPr>
          <p:cNvPr id="11269" name="AutoShape 4" descr="Image result for ysi professional plus">
            <a:extLst>
              <a:ext uri="{FF2B5EF4-FFF2-40B4-BE49-F238E27FC236}">
                <a16:creationId xmlns:a16="http://schemas.microsoft.com/office/drawing/2014/main" id="{906902AD-18DB-415B-83F4-21B4EC8306B8}"/>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p:cTn id="13" dur="1000" fill="hold"/>
                                        <p:tgtEl>
                                          <p:spTgt spid="12294"/>
                                        </p:tgtEl>
                                        <p:attrNameLst>
                                          <p:attrName>ppt_w</p:attrName>
                                        </p:attrNameLst>
                                      </p:cBhvr>
                                      <p:tavLst>
                                        <p:tav tm="0">
                                          <p:val>
                                            <p:fltVal val="0"/>
                                          </p:val>
                                        </p:tav>
                                        <p:tav tm="100000">
                                          <p:val>
                                            <p:strVal val="#ppt_w"/>
                                          </p:val>
                                        </p:tav>
                                      </p:tavLst>
                                    </p:anim>
                                    <p:anim calcmode="lin" valueType="num">
                                      <p:cBhvr>
                                        <p:cTn id="14" dur="1000" fill="hold"/>
                                        <p:tgtEl>
                                          <p:spTgt spid="12294"/>
                                        </p:tgtEl>
                                        <p:attrNameLst>
                                          <p:attrName>ppt_h</p:attrName>
                                        </p:attrNameLst>
                                      </p:cBhvr>
                                      <p:tavLst>
                                        <p:tav tm="0">
                                          <p:val>
                                            <p:fltVal val="0"/>
                                          </p:val>
                                        </p:tav>
                                        <p:tav tm="100000">
                                          <p:val>
                                            <p:strVal val="#ppt_h"/>
                                          </p:val>
                                        </p:tav>
                                      </p:tavLst>
                                    </p:anim>
                                    <p:anim calcmode="lin" valueType="num">
                                      <p:cBhvr>
                                        <p:cTn id="15" dur="1000" fill="hold"/>
                                        <p:tgtEl>
                                          <p:spTgt spid="12294"/>
                                        </p:tgtEl>
                                        <p:attrNameLst>
                                          <p:attrName>style.rotation</p:attrName>
                                        </p:attrNameLst>
                                      </p:cBhvr>
                                      <p:tavLst>
                                        <p:tav tm="0">
                                          <p:val>
                                            <p:fltVal val="90"/>
                                          </p:val>
                                        </p:tav>
                                        <p:tav tm="100000">
                                          <p:val>
                                            <p:fltVal val="0"/>
                                          </p:val>
                                        </p:tav>
                                      </p:tavLst>
                                    </p:anim>
                                    <p:animEffect transition="in" filter="fade">
                                      <p:cBhvr>
                                        <p:cTn id="16" dur="1000"/>
                                        <p:tgtEl>
                                          <p:spTgt spid="12294"/>
                                        </p:tgtEl>
                                      </p:cBhvr>
                                    </p:animEffect>
                                  </p:childTnLst>
                                </p:cTn>
                              </p:par>
                              <p:par>
                                <p:cTn id="17" presetID="31" presetClass="entr" presetSubtype="0" fill="hold" nodeType="with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1000" fill="hold"/>
                                        <p:tgtEl>
                                          <p:spTgt spid="12295"/>
                                        </p:tgtEl>
                                        <p:attrNameLst>
                                          <p:attrName>ppt_w</p:attrName>
                                        </p:attrNameLst>
                                      </p:cBhvr>
                                      <p:tavLst>
                                        <p:tav tm="0">
                                          <p:val>
                                            <p:fltVal val="0"/>
                                          </p:val>
                                        </p:tav>
                                        <p:tav tm="100000">
                                          <p:val>
                                            <p:strVal val="#ppt_w"/>
                                          </p:val>
                                        </p:tav>
                                      </p:tavLst>
                                    </p:anim>
                                    <p:anim calcmode="lin" valueType="num">
                                      <p:cBhvr>
                                        <p:cTn id="20" dur="1000" fill="hold"/>
                                        <p:tgtEl>
                                          <p:spTgt spid="12295"/>
                                        </p:tgtEl>
                                        <p:attrNameLst>
                                          <p:attrName>ppt_h</p:attrName>
                                        </p:attrNameLst>
                                      </p:cBhvr>
                                      <p:tavLst>
                                        <p:tav tm="0">
                                          <p:val>
                                            <p:fltVal val="0"/>
                                          </p:val>
                                        </p:tav>
                                        <p:tav tm="100000">
                                          <p:val>
                                            <p:strVal val="#ppt_h"/>
                                          </p:val>
                                        </p:tav>
                                      </p:tavLst>
                                    </p:anim>
                                    <p:anim calcmode="lin" valueType="num">
                                      <p:cBhvr>
                                        <p:cTn id="21" dur="1000" fill="hold"/>
                                        <p:tgtEl>
                                          <p:spTgt spid="12295"/>
                                        </p:tgtEl>
                                        <p:attrNameLst>
                                          <p:attrName>style.rotation</p:attrName>
                                        </p:attrNameLst>
                                      </p:cBhvr>
                                      <p:tavLst>
                                        <p:tav tm="0">
                                          <p:val>
                                            <p:fltVal val="90"/>
                                          </p:val>
                                        </p:tav>
                                        <p:tav tm="100000">
                                          <p:val>
                                            <p:fltVal val="0"/>
                                          </p:val>
                                        </p:tav>
                                      </p:tavLst>
                                    </p:anim>
                                    <p:animEffect transition="in" filter="fade">
                                      <p:cBhvr>
                                        <p:cTn id="22" dur="1000"/>
                                        <p:tgtEl>
                                          <p:spTgt spid="12295"/>
                                        </p:tgtEl>
                                      </p:cBhvr>
                                    </p:animEffect>
                                  </p:childTnLst>
                                </p:cTn>
                              </p:par>
                              <p:par>
                                <p:cTn id="23" presetID="31" presetClass="entr" presetSubtype="0" fill="hold" nodeType="withEffect">
                                  <p:stCondLst>
                                    <p:cond delay="0"/>
                                  </p:stCondLst>
                                  <p:childTnLst>
                                    <p:set>
                                      <p:cBhvr>
                                        <p:cTn id="24" dur="1" fill="hold">
                                          <p:stCondLst>
                                            <p:cond delay="0"/>
                                          </p:stCondLst>
                                        </p:cTn>
                                        <p:tgtEl>
                                          <p:spTgt spid="12299"/>
                                        </p:tgtEl>
                                        <p:attrNameLst>
                                          <p:attrName>style.visibility</p:attrName>
                                        </p:attrNameLst>
                                      </p:cBhvr>
                                      <p:to>
                                        <p:strVal val="visible"/>
                                      </p:to>
                                    </p:set>
                                    <p:anim calcmode="lin" valueType="num">
                                      <p:cBhvr>
                                        <p:cTn id="25" dur="1000" fill="hold"/>
                                        <p:tgtEl>
                                          <p:spTgt spid="12299"/>
                                        </p:tgtEl>
                                        <p:attrNameLst>
                                          <p:attrName>ppt_w</p:attrName>
                                        </p:attrNameLst>
                                      </p:cBhvr>
                                      <p:tavLst>
                                        <p:tav tm="0">
                                          <p:val>
                                            <p:fltVal val="0"/>
                                          </p:val>
                                        </p:tav>
                                        <p:tav tm="100000">
                                          <p:val>
                                            <p:strVal val="#ppt_w"/>
                                          </p:val>
                                        </p:tav>
                                      </p:tavLst>
                                    </p:anim>
                                    <p:anim calcmode="lin" valueType="num">
                                      <p:cBhvr>
                                        <p:cTn id="26" dur="1000" fill="hold"/>
                                        <p:tgtEl>
                                          <p:spTgt spid="12299"/>
                                        </p:tgtEl>
                                        <p:attrNameLst>
                                          <p:attrName>ppt_h</p:attrName>
                                        </p:attrNameLst>
                                      </p:cBhvr>
                                      <p:tavLst>
                                        <p:tav tm="0">
                                          <p:val>
                                            <p:fltVal val="0"/>
                                          </p:val>
                                        </p:tav>
                                        <p:tav tm="100000">
                                          <p:val>
                                            <p:strVal val="#ppt_h"/>
                                          </p:val>
                                        </p:tav>
                                      </p:tavLst>
                                    </p:anim>
                                    <p:anim calcmode="lin" valueType="num">
                                      <p:cBhvr>
                                        <p:cTn id="27" dur="1000" fill="hold"/>
                                        <p:tgtEl>
                                          <p:spTgt spid="12299"/>
                                        </p:tgtEl>
                                        <p:attrNameLst>
                                          <p:attrName>style.rotation</p:attrName>
                                        </p:attrNameLst>
                                      </p:cBhvr>
                                      <p:tavLst>
                                        <p:tav tm="0">
                                          <p:val>
                                            <p:fltVal val="90"/>
                                          </p:val>
                                        </p:tav>
                                        <p:tav tm="100000">
                                          <p:val>
                                            <p:fltVal val="0"/>
                                          </p:val>
                                        </p:tav>
                                      </p:tavLst>
                                    </p:anim>
                                    <p:animEffect transition="in" filter="fade">
                                      <p:cBhvr>
                                        <p:cTn id="28" dur="1000"/>
                                        <p:tgtEl>
                                          <p:spTgt spid="12299"/>
                                        </p:tgtEl>
                                      </p:cBhvr>
                                    </p:animEffect>
                                  </p:childTnLst>
                                </p:cTn>
                              </p:par>
                              <p:par>
                                <p:cTn id="29" presetID="31" presetClass="entr" presetSubtype="0" fill="hold" nodeType="withEffect">
                                  <p:stCondLst>
                                    <p:cond delay="0"/>
                                  </p:stCondLst>
                                  <p:childTnLst>
                                    <p:set>
                                      <p:cBhvr>
                                        <p:cTn id="30" dur="1" fill="hold">
                                          <p:stCondLst>
                                            <p:cond delay="0"/>
                                          </p:stCondLst>
                                        </p:cTn>
                                        <p:tgtEl>
                                          <p:spTgt spid="12297"/>
                                        </p:tgtEl>
                                        <p:attrNameLst>
                                          <p:attrName>style.visibility</p:attrName>
                                        </p:attrNameLst>
                                      </p:cBhvr>
                                      <p:to>
                                        <p:strVal val="visible"/>
                                      </p:to>
                                    </p:set>
                                    <p:anim calcmode="lin" valueType="num">
                                      <p:cBhvr>
                                        <p:cTn id="31" dur="1000" fill="hold"/>
                                        <p:tgtEl>
                                          <p:spTgt spid="12297"/>
                                        </p:tgtEl>
                                        <p:attrNameLst>
                                          <p:attrName>ppt_w</p:attrName>
                                        </p:attrNameLst>
                                      </p:cBhvr>
                                      <p:tavLst>
                                        <p:tav tm="0">
                                          <p:val>
                                            <p:fltVal val="0"/>
                                          </p:val>
                                        </p:tav>
                                        <p:tav tm="100000">
                                          <p:val>
                                            <p:strVal val="#ppt_w"/>
                                          </p:val>
                                        </p:tav>
                                      </p:tavLst>
                                    </p:anim>
                                    <p:anim calcmode="lin" valueType="num">
                                      <p:cBhvr>
                                        <p:cTn id="32" dur="1000" fill="hold"/>
                                        <p:tgtEl>
                                          <p:spTgt spid="12297"/>
                                        </p:tgtEl>
                                        <p:attrNameLst>
                                          <p:attrName>ppt_h</p:attrName>
                                        </p:attrNameLst>
                                      </p:cBhvr>
                                      <p:tavLst>
                                        <p:tav tm="0">
                                          <p:val>
                                            <p:fltVal val="0"/>
                                          </p:val>
                                        </p:tav>
                                        <p:tav tm="100000">
                                          <p:val>
                                            <p:strVal val="#ppt_h"/>
                                          </p:val>
                                        </p:tav>
                                      </p:tavLst>
                                    </p:anim>
                                    <p:anim calcmode="lin" valueType="num">
                                      <p:cBhvr>
                                        <p:cTn id="33" dur="1000" fill="hold"/>
                                        <p:tgtEl>
                                          <p:spTgt spid="12297"/>
                                        </p:tgtEl>
                                        <p:attrNameLst>
                                          <p:attrName>style.rotation</p:attrName>
                                        </p:attrNameLst>
                                      </p:cBhvr>
                                      <p:tavLst>
                                        <p:tav tm="0">
                                          <p:val>
                                            <p:fltVal val="90"/>
                                          </p:val>
                                        </p:tav>
                                        <p:tav tm="100000">
                                          <p:val>
                                            <p:fltVal val="0"/>
                                          </p:val>
                                        </p:tav>
                                      </p:tavLst>
                                    </p:anim>
                                    <p:animEffect transition="in" filter="fade">
                                      <p:cBhvr>
                                        <p:cTn id="34"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2">
            <a:extLst>
              <a:ext uri="{FF2B5EF4-FFF2-40B4-BE49-F238E27FC236}">
                <a16:creationId xmlns:a16="http://schemas.microsoft.com/office/drawing/2014/main" id="{A7FFCEC7-485A-443D-BD38-9D50DB39CEDB}"/>
              </a:ext>
            </a:extLst>
          </p:cNvPr>
          <p:cNvSpPr>
            <a:spLocks noGrp="1" noChangeArrowheads="1"/>
          </p:cNvSpPr>
          <p:nvPr>
            <p:ph type="title"/>
          </p:nvPr>
        </p:nvSpPr>
        <p:spPr>
          <a:xfrm>
            <a:off x="4885341" y="365125"/>
            <a:ext cx="3630007" cy="1807305"/>
          </a:xfrm>
        </p:spPr>
        <p:txBody>
          <a:bodyPr>
            <a:normAutofit/>
          </a:bodyPr>
          <a:lstStyle/>
          <a:p>
            <a:pPr eaLnBrk="1" hangingPunct="1"/>
            <a:r>
              <a:rPr lang="en-US" altLang="en-US">
                <a:ln>
                  <a:noFill/>
                </a:ln>
                <a:latin typeface="Raleway" pitchFamily="2" charset="0"/>
                <a:ea typeface="ＭＳ Ｐゴシック" panose="020B0600070205080204" pitchFamily="34" charset="-128"/>
              </a:rPr>
              <a:t>Things to Keep in Mind</a:t>
            </a:r>
          </a:p>
        </p:txBody>
      </p:sp>
      <p:pic>
        <p:nvPicPr>
          <p:cNvPr id="12295" name="Picture 12294" descr="Plastic water bottle floating on the water surface">
            <a:extLst>
              <a:ext uri="{FF2B5EF4-FFF2-40B4-BE49-F238E27FC236}">
                <a16:creationId xmlns:a16="http://schemas.microsoft.com/office/drawing/2014/main" id="{147C144E-67C2-9259-A390-00A05F4DFAC9}"/>
              </a:ext>
            </a:extLst>
          </p:cNvPr>
          <p:cNvPicPr>
            <a:picLocks noChangeAspect="1"/>
          </p:cNvPicPr>
          <p:nvPr/>
        </p:nvPicPr>
        <p:blipFill rotWithShape="1">
          <a:blip r:embed="rId2"/>
          <a:srcRect l="37445" r="17905"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Content Placeholder 1">
            <a:extLst>
              <a:ext uri="{FF2B5EF4-FFF2-40B4-BE49-F238E27FC236}">
                <a16:creationId xmlns:a16="http://schemas.microsoft.com/office/drawing/2014/main" id="{FFC7144E-9318-4177-AE4D-21C4E6ED5C60}"/>
              </a:ext>
            </a:extLst>
          </p:cNvPr>
          <p:cNvSpPr>
            <a:spLocks noGrp="1" noChangeArrowheads="1"/>
          </p:cNvSpPr>
          <p:nvPr>
            <p:ph idx="1"/>
          </p:nvPr>
        </p:nvSpPr>
        <p:spPr>
          <a:xfrm>
            <a:off x="4885341" y="2333297"/>
            <a:ext cx="3630007" cy="3843666"/>
          </a:xfrm>
        </p:spPr>
        <p:txBody>
          <a:bodyPr>
            <a:normAutofit/>
          </a:bodyPr>
          <a:lstStyle/>
          <a:p>
            <a:pPr marL="365125" indent="-255588" eaLnBrk="1" hangingPunct="1">
              <a:spcAft>
                <a:spcPct val="0"/>
              </a:spcAft>
              <a:buFont typeface="Wingdings 3" panose="05040102010807070707" pitchFamily="18" charset="2"/>
              <a:buChar char=""/>
            </a:pPr>
            <a:r>
              <a:rPr lang="en-US" altLang="en-US" sz="1600">
                <a:latin typeface="Raleway" pitchFamily="2" charset="0"/>
                <a:ea typeface="ＭＳ Ｐゴシック" panose="020B0600070205080204" pitchFamily="34" charset="-128"/>
              </a:rPr>
              <a:t>During this course we will be providing information on the State of Alaska’s requirements for environmental sampling</a:t>
            </a:r>
          </a:p>
          <a:p>
            <a:pPr marL="365125" indent="-255588" eaLnBrk="1" hangingPunct="1">
              <a:spcAft>
                <a:spcPct val="0"/>
              </a:spcAft>
              <a:buFont typeface="Wingdings 3" panose="05040102010807070707" pitchFamily="18" charset="2"/>
              <a:buChar char=""/>
            </a:pPr>
            <a:r>
              <a:rPr lang="en-US" altLang="en-US" sz="1600">
                <a:latin typeface="Raleway" pitchFamily="2" charset="0"/>
                <a:ea typeface="ＭＳ Ｐゴシック" panose="020B0600070205080204" pitchFamily="34" charset="-128"/>
              </a:rPr>
              <a:t>The State’s standards </a:t>
            </a:r>
            <a:r>
              <a:rPr lang="en-US" altLang="en-US" sz="1600" u="sng">
                <a:latin typeface="Raleway" pitchFamily="2" charset="0"/>
                <a:ea typeface="ＭＳ Ｐゴシック" panose="020B0600070205080204" pitchFamily="34" charset="-128"/>
              </a:rPr>
              <a:t>may not</a:t>
            </a:r>
            <a:r>
              <a:rPr lang="en-US" altLang="en-US" sz="1600">
                <a:latin typeface="Raleway" pitchFamily="2" charset="0"/>
                <a:ea typeface="ＭＳ Ｐゴシック" panose="020B0600070205080204" pitchFamily="34" charset="-128"/>
              </a:rPr>
              <a:t> be applicable to the sampling you perform under your QAPPs –  which are directed by the EPA</a:t>
            </a:r>
          </a:p>
          <a:p>
            <a:pPr marL="365125" indent="-255588" eaLnBrk="1" hangingPunct="1">
              <a:spcAft>
                <a:spcPct val="0"/>
              </a:spcAft>
              <a:buFont typeface="Wingdings 3" panose="05040102010807070707" pitchFamily="18" charset="2"/>
              <a:buChar char=""/>
            </a:pPr>
            <a:r>
              <a:rPr lang="en-US" altLang="en-US" sz="1600">
                <a:latin typeface="Raleway" pitchFamily="2" charset="0"/>
                <a:ea typeface="ＭＳ Ｐゴシック" panose="020B0600070205080204" pitchFamily="34" charset="-128"/>
              </a:rPr>
              <a:t>They will apply if you are sampling due to a reported spill, working on a contaminated site, or using State of Alaska Brownfields  in which the state has oversight over</a:t>
            </a:r>
          </a:p>
          <a:p>
            <a:pPr marL="365125" indent="-255588" eaLnBrk="1" hangingPunct="1">
              <a:spcAft>
                <a:spcPct val="0"/>
              </a:spcAft>
              <a:buFont typeface="Wingdings 3" panose="05040102010807070707" pitchFamily="18" charset="2"/>
              <a:buChar char=""/>
            </a:pPr>
            <a:endParaRPr lang="en-US" altLang="en-US" sz="1600">
              <a:latin typeface="Raleway" pitchFamily="2" charset="0"/>
              <a:ea typeface="ＭＳ Ｐゴシック" panose="020B0600070205080204" pitchFamily="34" charset="-128"/>
            </a:endParaRPr>
          </a:p>
        </p:txBody>
      </p:sp>
      <p:sp>
        <p:nvSpPr>
          <p:cNvPr id="12292" name="AutoShape 2" descr="Image result for ysi professional plus">
            <a:extLst>
              <a:ext uri="{FF2B5EF4-FFF2-40B4-BE49-F238E27FC236}">
                <a16:creationId xmlns:a16="http://schemas.microsoft.com/office/drawing/2014/main" id="{A9D3AD75-DF59-4134-BE86-0156D1245C9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
        <p:nvSpPr>
          <p:cNvPr id="12293" name="AutoShape 4" descr="Image result for ysi professional plus">
            <a:extLst>
              <a:ext uri="{FF2B5EF4-FFF2-40B4-BE49-F238E27FC236}">
                <a16:creationId xmlns:a16="http://schemas.microsoft.com/office/drawing/2014/main" id="{05B23665-C94A-4DEE-A5E2-DE452FF4FE9F}"/>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Raleway" pitchFamily="2"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3" name="Rectangle 133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2">
            <a:extLst>
              <a:ext uri="{FF2B5EF4-FFF2-40B4-BE49-F238E27FC236}">
                <a16:creationId xmlns:a16="http://schemas.microsoft.com/office/drawing/2014/main" id="{D973E635-FC75-48FF-B7E1-0553F343A810}"/>
              </a:ext>
            </a:extLst>
          </p:cNvPr>
          <p:cNvSpPr>
            <a:spLocks noGrp="1" noChangeArrowheads="1"/>
          </p:cNvSpPr>
          <p:nvPr>
            <p:ph type="title"/>
          </p:nvPr>
        </p:nvSpPr>
        <p:spPr>
          <a:xfrm>
            <a:off x="628650" y="365125"/>
            <a:ext cx="3938487" cy="1807305"/>
          </a:xfrm>
        </p:spPr>
        <p:txBody>
          <a:bodyPr>
            <a:normAutofit/>
          </a:bodyPr>
          <a:lstStyle/>
          <a:p>
            <a:pPr eaLnBrk="1" hangingPunct="1"/>
            <a:r>
              <a:rPr lang="en-US" altLang="en-US">
                <a:ln>
                  <a:noFill/>
                </a:ln>
                <a:ea typeface="ＭＳ Ｐゴシック" panose="020B0600070205080204" pitchFamily="34" charset="-128"/>
              </a:rPr>
              <a:t>Dress Appropriately</a:t>
            </a:r>
          </a:p>
        </p:txBody>
      </p:sp>
      <p:sp>
        <p:nvSpPr>
          <p:cNvPr id="2" name="Content Placeholder 1">
            <a:extLst>
              <a:ext uri="{FF2B5EF4-FFF2-40B4-BE49-F238E27FC236}">
                <a16:creationId xmlns:a16="http://schemas.microsoft.com/office/drawing/2014/main" id="{D8B53FB3-65C9-48FC-B863-0990530A7D21}"/>
              </a:ext>
            </a:extLst>
          </p:cNvPr>
          <p:cNvSpPr>
            <a:spLocks noGrp="1" noChangeArrowheads="1"/>
          </p:cNvSpPr>
          <p:nvPr>
            <p:ph idx="1"/>
          </p:nvPr>
        </p:nvSpPr>
        <p:spPr>
          <a:xfrm>
            <a:off x="628650" y="2333297"/>
            <a:ext cx="3464715" cy="3843666"/>
          </a:xfrm>
        </p:spPr>
        <p:txBody>
          <a:bodyPr>
            <a:normAutofit/>
          </a:bodyPr>
          <a:lstStyle/>
          <a:p>
            <a:pPr marL="365125" indent="-255588" eaLnBrk="1" hangingPunct="1">
              <a:spcAft>
                <a:spcPct val="0"/>
              </a:spcAft>
              <a:buFont typeface="Wingdings 3" panose="05040102010807070707" pitchFamily="18" charset="2"/>
              <a:buChar char=""/>
            </a:pPr>
            <a:r>
              <a:rPr lang="en-US" altLang="en-US" sz="1700">
                <a:ea typeface="ＭＳ Ｐゴシック" panose="020B0600070205080204" pitchFamily="34" charset="-128"/>
              </a:rPr>
              <a:t>We will be working outside and collecting field samples Wednesday afternoon and Thursday so please have </a:t>
            </a:r>
            <a:r>
              <a:rPr lang="en-US" altLang="en-US" sz="1700" u="sng">
                <a:ea typeface="ＭＳ Ｐゴシック" panose="020B0600070205080204" pitchFamily="34" charset="-128"/>
              </a:rPr>
              <a:t>boots/waders</a:t>
            </a:r>
            <a:r>
              <a:rPr lang="en-US" altLang="en-US" sz="1700">
                <a:ea typeface="ＭＳ Ｐゴシック" panose="020B0600070205080204" pitchFamily="34" charset="-128"/>
              </a:rPr>
              <a:t> and be prepared for bad weather! </a:t>
            </a:r>
          </a:p>
          <a:p>
            <a:pPr marL="365125" indent="-255588" eaLnBrk="1" hangingPunct="1">
              <a:spcAft>
                <a:spcPct val="0"/>
              </a:spcAft>
              <a:buFont typeface="Wingdings 3" panose="05040102010807070707" pitchFamily="18" charset="2"/>
              <a:buChar char=""/>
            </a:pPr>
            <a:endParaRPr lang="en-US" altLang="en-US" sz="1700">
              <a:ea typeface="ＭＳ Ｐゴシック" panose="020B0600070205080204" pitchFamily="34" charset="-128"/>
            </a:endParaRPr>
          </a:p>
        </p:txBody>
      </p:sp>
      <p:pic>
        <p:nvPicPr>
          <p:cNvPr id="13319" name="Picture 13318" descr="Assorted items on a floor">
            <a:extLst>
              <a:ext uri="{FF2B5EF4-FFF2-40B4-BE49-F238E27FC236}">
                <a16:creationId xmlns:a16="http://schemas.microsoft.com/office/drawing/2014/main" id="{E950104E-7949-15CE-4DCA-BB1016A7A704}"/>
              </a:ext>
            </a:extLst>
          </p:cNvPr>
          <p:cNvPicPr>
            <a:picLocks noChangeAspect="1"/>
          </p:cNvPicPr>
          <p:nvPr/>
        </p:nvPicPr>
        <p:blipFill rotWithShape="1">
          <a:blip r:embed="rId2"/>
          <a:srcRect l="34988" r="21484"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3316" name="AutoShape 2" descr="Image result for ysi professional plus">
            <a:extLst>
              <a:ext uri="{FF2B5EF4-FFF2-40B4-BE49-F238E27FC236}">
                <a16:creationId xmlns:a16="http://schemas.microsoft.com/office/drawing/2014/main" id="{A352527B-9853-4E6C-99FF-D15DC429D3D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Lucida Sans Unicode" panose="020B0602030504020204" pitchFamily="34" charset="0"/>
              <a:ea typeface="ＭＳ Ｐゴシック" panose="020B0600070205080204" pitchFamily="34" charset="-128"/>
              <a:cs typeface="Arial" panose="020B0604020202020204" pitchFamily="34" charset="0"/>
            </a:endParaRPr>
          </a:p>
        </p:txBody>
      </p:sp>
      <p:sp>
        <p:nvSpPr>
          <p:cNvPr id="13317" name="AutoShape 4" descr="Image result for ysi professional plus">
            <a:extLst>
              <a:ext uri="{FF2B5EF4-FFF2-40B4-BE49-F238E27FC236}">
                <a16:creationId xmlns:a16="http://schemas.microsoft.com/office/drawing/2014/main" id="{FC9260E7-4CA3-4246-B807-80ED4FD4E975}"/>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B96C11"/>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B96C11"/>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B96C11"/>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B96C11"/>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defTabSz="457200" eaLnBrk="0" fontAlgn="base" hangingPunct="0">
              <a:spcBef>
                <a:spcPct val="20000"/>
              </a:spcBef>
              <a:spcAft>
                <a:spcPts val="600"/>
              </a:spcAft>
              <a:buClr>
                <a:srgbClr val="B96C11"/>
              </a:buClr>
              <a:buSzPct val="145000"/>
              <a:buFont typeface="Arial" panose="020B0604020202020204" pitchFamily="34" charset="0"/>
              <a:buChar char="•"/>
              <a:defRPr sz="1400">
                <a:solidFill>
                  <a:schemeClr val="tx1"/>
                </a:solidFill>
                <a:latin typeface="Corbel" panose="020B0503020204020204" pitchFamily="34" charset="0"/>
              </a:defRPr>
            </a:lvl9pPr>
          </a:lstStyle>
          <a:p>
            <a:pPr eaLnBrk="1" hangingPunct="1">
              <a:spcBef>
                <a:spcPct val="0"/>
              </a:spcBef>
              <a:spcAft>
                <a:spcPct val="0"/>
              </a:spcAft>
              <a:buClrTx/>
              <a:buSzTx/>
              <a:buFontTx/>
              <a:buNone/>
            </a:pPr>
            <a:endParaRPr lang="en-US" altLang="en-US">
              <a:latin typeface="Lucida Sans Unicode" panose="020B0602030504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4E27D-7B88-F8D0-EF2F-8F188CC37729}"/>
              </a:ext>
            </a:extLst>
          </p:cNvPr>
          <p:cNvPicPr>
            <a:picLocks/>
          </p:cNvPicPr>
          <p:nvPr>
            <p:custDataLst>
              <p:tags r:id="rId1"/>
            </p:custDataLst>
          </p:nvPr>
        </p:nvPicPr>
        <p:blipFill>
          <a:blip r:embed="rId4"/>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633202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da3a9cd4-5b5d-4db3-91f8-96cd3488e3e6"/>
</p:tagLst>
</file>

<file path=ppt/tags/tag10.xml><?xml version="1.0" encoding="utf-8"?>
<p:tagLst xmlns:a="http://schemas.openxmlformats.org/drawingml/2006/main" xmlns:r="http://schemas.openxmlformats.org/officeDocument/2006/relationships" xmlns:p="http://schemas.openxmlformats.org/presentationml/2006/main">
  <p:tag name="__PE_POLL_EMBED_ID" val="c45938c1-5bb3-4fcc-8d45-73510f8a3693"/>
</p:tagLst>
</file>

<file path=ppt/tags/tag11.xml><?xml version="1.0" encoding="utf-8"?>
<p:tagLst xmlns:a="http://schemas.openxmlformats.org/drawingml/2006/main" xmlns:r="http://schemas.openxmlformats.org/officeDocument/2006/relationships" xmlns:p="http://schemas.openxmlformats.org/presentationml/2006/main">
  <p:tag name="__PE_POLL_EMBED_ID" val="d9ab5303-b28d-49b3-949e-7cb872129dc7"/>
</p:tagLst>
</file>

<file path=ppt/tags/tag12.xml><?xml version="1.0" encoding="utf-8"?>
<p:tagLst xmlns:a="http://schemas.openxmlformats.org/drawingml/2006/main" xmlns:r="http://schemas.openxmlformats.org/officeDocument/2006/relationships" xmlns:p="http://schemas.openxmlformats.org/presentationml/2006/main">
  <p:tag name="__PE_POLL_EMBED_ID" val="63994008-ac63-402e-a0b6-2c69b82e1cda"/>
</p:tagLst>
</file>

<file path=ppt/tags/tag13.xml><?xml version="1.0" encoding="utf-8"?>
<p:tagLst xmlns:a="http://schemas.openxmlformats.org/drawingml/2006/main" xmlns:r="http://schemas.openxmlformats.org/officeDocument/2006/relationships" xmlns:p="http://schemas.openxmlformats.org/presentationml/2006/main">
  <p:tag name="__PE_POLL_EMBED_ID" val="9739f572-097a-455f-80b0-2e645278e3ba"/>
</p:tagLst>
</file>

<file path=ppt/tags/tag14.xml><?xml version="1.0" encoding="utf-8"?>
<p:tagLst xmlns:a="http://schemas.openxmlformats.org/drawingml/2006/main" xmlns:r="http://schemas.openxmlformats.org/officeDocument/2006/relationships" xmlns:p="http://schemas.openxmlformats.org/presentationml/2006/main">
  <p:tag name="__PE_POLL_EMBED_ID" val="9c9522f7-4faa-4586-944d-282a474975a4"/>
</p:tagLst>
</file>

<file path=ppt/tags/tag2.xml><?xml version="1.0" encoding="utf-8"?>
<p:tagLst xmlns:a="http://schemas.openxmlformats.org/drawingml/2006/main" xmlns:r="http://schemas.openxmlformats.org/officeDocument/2006/relationships" xmlns:p="http://schemas.openxmlformats.org/presentationml/2006/main">
  <p:tag name="__PE_POLL_EMBED_ID" val="fb7755f0-a9bd-4924-a237-fb328c35e4e6"/>
</p:tagLst>
</file>

<file path=ppt/tags/tag3.xml><?xml version="1.0" encoding="utf-8"?>
<p:tagLst xmlns:a="http://schemas.openxmlformats.org/drawingml/2006/main" xmlns:r="http://schemas.openxmlformats.org/officeDocument/2006/relationships" xmlns:p="http://schemas.openxmlformats.org/presentationml/2006/main">
  <p:tag name="__PE_POLL_EMBED_ID" val="ecd29a87-1342-404c-b996-f20e32e8ba99"/>
</p:tagLst>
</file>

<file path=ppt/tags/tag4.xml><?xml version="1.0" encoding="utf-8"?>
<p:tagLst xmlns:a="http://schemas.openxmlformats.org/drawingml/2006/main" xmlns:r="http://schemas.openxmlformats.org/officeDocument/2006/relationships" xmlns:p="http://schemas.openxmlformats.org/presentationml/2006/main">
  <p:tag name="__PE_POLL_EMBED_ID" val="477a708b-3578-4f77-bfca-555d9fc4ac92"/>
</p:tagLst>
</file>

<file path=ppt/tags/tag5.xml><?xml version="1.0" encoding="utf-8"?>
<p:tagLst xmlns:a="http://schemas.openxmlformats.org/drawingml/2006/main" xmlns:r="http://schemas.openxmlformats.org/officeDocument/2006/relationships" xmlns:p="http://schemas.openxmlformats.org/presentationml/2006/main">
  <p:tag name="__PE_POLL_EMBED_ID" val="4521f108-831f-4ced-892c-b92884a2b903"/>
</p:tagLst>
</file>

<file path=ppt/tags/tag6.xml><?xml version="1.0" encoding="utf-8"?>
<p:tagLst xmlns:a="http://schemas.openxmlformats.org/drawingml/2006/main" xmlns:r="http://schemas.openxmlformats.org/officeDocument/2006/relationships" xmlns:p="http://schemas.openxmlformats.org/presentationml/2006/main">
  <p:tag name="__PE_POLL_EMBED_ID" val="8c8f665b-c0a1-42ed-ab19-87895042fe27"/>
</p:tagLst>
</file>

<file path=ppt/tags/tag7.xml><?xml version="1.0" encoding="utf-8"?>
<p:tagLst xmlns:a="http://schemas.openxmlformats.org/drawingml/2006/main" xmlns:r="http://schemas.openxmlformats.org/officeDocument/2006/relationships" xmlns:p="http://schemas.openxmlformats.org/presentationml/2006/main">
  <p:tag name="__PE_POLL_EMBED_ID" val="0de76565-c544-4102-b954-0f1b77580e5e"/>
</p:tagLst>
</file>

<file path=ppt/tags/tag8.xml><?xml version="1.0" encoding="utf-8"?>
<p:tagLst xmlns:a="http://schemas.openxmlformats.org/drawingml/2006/main" xmlns:r="http://schemas.openxmlformats.org/officeDocument/2006/relationships" xmlns:p="http://schemas.openxmlformats.org/presentationml/2006/main">
  <p:tag name="__PE_POLL_EMBED_ID" val="9fc5d5e5-a1fc-47f0-833a-4e4d0a54458e"/>
</p:tagLst>
</file>

<file path=ppt/tags/tag9.xml><?xml version="1.0" encoding="utf-8"?>
<p:tagLst xmlns:a="http://schemas.openxmlformats.org/drawingml/2006/main" xmlns:r="http://schemas.openxmlformats.org/officeDocument/2006/relationships" xmlns:p="http://schemas.openxmlformats.org/presentationml/2006/main">
  <p:tag name="__PE_POLL_EMBED_ID" val="22549b9a-166a-4e4e-a424-bb340d3b8e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7511</TotalTime>
  <Words>1250</Words>
  <Application>Microsoft Office PowerPoint</Application>
  <PresentationFormat>On-screen Show (4:3)</PresentationFormat>
  <Paragraphs>46</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Lucida Sans Unicode</vt:lpstr>
      <vt:lpstr>Raleway</vt:lpstr>
      <vt:lpstr>Times New Roman</vt:lpstr>
      <vt:lpstr>Wingdings 3</vt:lpstr>
      <vt:lpstr>Office Theme</vt:lpstr>
      <vt:lpstr>Introductions</vt:lpstr>
      <vt:lpstr>PowerPoint Presentation</vt:lpstr>
      <vt:lpstr>PowerPoint Presentation</vt:lpstr>
      <vt:lpstr>Course Overview &amp; Pre-Test</vt:lpstr>
      <vt:lpstr>Purpose of this Course</vt:lpstr>
      <vt:lpstr>Course Equipment</vt:lpstr>
      <vt:lpstr>Things to Keep in Mind</vt:lpstr>
      <vt:lpstr>Dress Appropriately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Alaska Soil and Water Conservation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Stewardship</dc:title>
  <dc:creator>Lisa Ferber</dc:creator>
  <cp:lastModifiedBy>Sean Peterson</cp:lastModifiedBy>
  <cp:revision>320</cp:revision>
  <cp:lastPrinted>2018-04-23T21:54:26Z</cp:lastPrinted>
  <dcterms:created xsi:type="dcterms:W3CDTF">2004-07-23T21:02:46Z</dcterms:created>
  <dcterms:modified xsi:type="dcterms:W3CDTF">2024-01-02T19:58:45Z</dcterms:modified>
</cp:coreProperties>
</file>