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44" r:id="rId2"/>
    <p:sldId id="446" r:id="rId3"/>
    <p:sldId id="447" r:id="rId4"/>
    <p:sldId id="448" r:id="rId5"/>
    <p:sldId id="453" r:id="rId6"/>
    <p:sldId id="445" r:id="rId7"/>
    <p:sldId id="449" r:id="rId8"/>
    <p:sldId id="450" r:id="rId9"/>
    <p:sldId id="451" r:id="rId10"/>
    <p:sldId id="441" r:id="rId1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663300"/>
    <a:srgbClr val="00FF99"/>
    <a:srgbClr val="FF0000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80D46C16-CABC-4F7B-9395-709B2A51DF8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78" tIns="46688" rIns="93378" bIns="46688" numCol="1" anchor="t" anchorCtr="0" compatLnSpc="1">
            <a:prstTxWarp prst="textNoShape">
              <a:avLst/>
            </a:prstTxWarp>
          </a:bodyPr>
          <a:lstStyle>
            <a:lvl1pPr defTabSz="934064" eaLnBrk="1" hangingPunct="1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7C9B68C6-6668-456F-A719-6F13352F162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78" tIns="46688" rIns="93378" bIns="46688" numCol="1" anchor="t" anchorCtr="0" compatLnSpc="1">
            <a:prstTxWarp prst="textNoShape">
              <a:avLst/>
            </a:prstTxWarp>
          </a:bodyPr>
          <a:lstStyle>
            <a:lvl1pPr algn="r" defTabSz="934064" eaLnBrk="1" hangingPunct="1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>
            <a:extLst>
              <a:ext uri="{FF2B5EF4-FFF2-40B4-BE49-F238E27FC236}">
                <a16:creationId xmlns:a16="http://schemas.microsoft.com/office/drawing/2014/main" id="{77F9DE0F-8B01-47AF-8AF2-14B8B65945A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78" tIns="46688" rIns="93378" bIns="46688" numCol="1" anchor="b" anchorCtr="0" compatLnSpc="1">
            <a:prstTxWarp prst="textNoShape">
              <a:avLst/>
            </a:prstTxWarp>
          </a:bodyPr>
          <a:lstStyle>
            <a:lvl1pPr defTabSz="934064" eaLnBrk="1" hangingPunct="1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FD509877-3AD7-4CF2-BB77-D6B947B55C3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78" tIns="46688" rIns="93378" bIns="46688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57C02EA-69EC-42B1-B915-D2288D9F8A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6D515D7-4C0A-4B75-8429-448B57E32D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78" tIns="46688" rIns="93378" bIns="46688" numCol="1" anchor="t" anchorCtr="0" compatLnSpc="1">
            <a:prstTxWarp prst="textNoShape">
              <a:avLst/>
            </a:prstTxWarp>
          </a:bodyPr>
          <a:lstStyle>
            <a:lvl1pPr defTabSz="934064" eaLnBrk="1" hangingPunct="1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6365D84-1550-40F8-8E3A-82F4E276660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78" tIns="46688" rIns="93378" bIns="46688" numCol="1" anchor="t" anchorCtr="0" compatLnSpc="1">
            <a:prstTxWarp prst="textNoShape">
              <a:avLst/>
            </a:prstTxWarp>
          </a:bodyPr>
          <a:lstStyle>
            <a:lvl1pPr algn="r" defTabSz="934064" eaLnBrk="1" hangingPunct="1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083100E-C12A-428B-825E-F6215DBD67E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C9FEF1A6-24C2-48E2-A2BD-215728C1A92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4838"/>
            <a:ext cx="5143500" cy="4184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78" tIns="46688" rIns="93378" bIns="46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3D4488F5-1BB2-4913-9EEC-93350D3E7F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78" tIns="46688" rIns="93378" bIns="46688" numCol="1" anchor="b" anchorCtr="0" compatLnSpc="1">
            <a:prstTxWarp prst="textNoShape">
              <a:avLst/>
            </a:prstTxWarp>
          </a:bodyPr>
          <a:lstStyle>
            <a:lvl1pPr defTabSz="934064" eaLnBrk="1" hangingPunct="1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6EA1BE30-E437-4634-B756-D3539E645B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78" tIns="46688" rIns="93378" bIns="46688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B046C1F-2547-416F-8146-992D6E9C01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0BFE90-CEDB-47C6-A37B-0066E44E02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4B763D-F999-4246-B26A-2A5547FBA8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D108D3-A63E-4646-8D04-9B71013FD4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EB9EF-7AED-4ECC-9544-AECD26E8D8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21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43F8EE-2EA1-48A1-8FC9-DAF0363645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38F3B9-0490-4C58-B991-A05D92241A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2CEAF8-197C-4195-84EA-ABA7DF1A0D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A438D-E45B-4DB0-A851-8F4568B9A2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43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56D586-0C3B-4D25-A26C-E675112F03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A83976-9283-44C8-B2CB-93F1583DEE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9EA025-FF31-45C1-929F-7F084100F4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DC52C-87C5-40BB-A5BB-A7A62CBD7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97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7E40C6-3709-4704-956C-0A40D5E6B2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84AF9B-0124-4963-A488-3D2955B8C3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4EFE3E-E8B5-4CB1-A7CE-DC5CDBA478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99725-8F52-4072-A403-66422D5C5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50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B6E8D8-3CB0-4CC7-BAFA-3ECF9268B4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DF8780-C59A-4761-8847-082E10D031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AC18C0-5961-408E-AB15-0CB27AE58B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524BE-37A9-40DD-9E43-9D38F248C4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92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8599A4-E9E9-47D6-B6E0-D9B5FA3A35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4DD9B1-E73C-41C3-A49D-4C18EB4F4B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78722F-69F9-40F1-A9DB-0C61FED779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81AF4-5DDA-414B-B090-3B2919E68E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311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43D7C38-DE66-4ECA-8C5C-A193E1C186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519D329-5592-4973-90F0-D0D7C682CA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63631B8-65E3-4203-A729-6BCA620B8F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72760-7117-4FE3-B7A4-5B93068AC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89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2AD692-4509-44D0-A594-D6F2E7926B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164AA9-C892-48F9-8885-09C9A0219B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775D1AB-879E-49E5-ADEE-78350B9141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D5981-F383-46A1-B03C-42C8C576EA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93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4B7F2E8-C51A-4A17-8E33-009C79B74D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B5E0ADD-4BF5-4343-956D-CB3A437AF8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446BD18-965A-440A-BE2C-AB8B845BA6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3DEF9-20AA-4BBB-9DA4-60CD7EFA2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64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A91484-D486-40F6-A958-1F0A777DA4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E46F96-4B85-4643-AC79-39CFDA4843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7CC487-0501-47EC-9E75-B8B36D72BC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AE365-A3FA-4AE1-B556-32A7D0173D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809823-4693-446C-B621-F36179FA57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5B3E76-A186-4DC9-8DE2-9830FA7759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9A32CE-17D5-4782-9F31-EA2A9A3019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8E630-6AE6-48F8-BA3C-D06AC1370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28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18185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5F64B59-6ADE-4ADD-8EDB-CA8C5EAF13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5558776-37B7-436A-9619-794263DFCE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43A3A3E-9A64-4913-9A0C-BFA354E24F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D8DB226-1D71-4962-8D8D-E8E1CB0861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42C8015-DBBB-4237-84DF-B473DCFD70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36E9875-4CC2-4E1A-B862-1A07921CB9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Century Gothic" panose="020B0502020202020204" pitchFamily="34" charset="0"/>
          <a:ea typeface="ＭＳ Ｐゴシック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Century Gothic" panose="020B0502020202020204" pitchFamily="34" charset="0"/>
          <a:ea typeface="ＭＳ Ｐゴシック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Century Gothic" panose="020B0502020202020204" pitchFamily="34" charset="0"/>
          <a:ea typeface="ＭＳ Ｐゴシック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Century Gothic" panose="020B0502020202020204" pitchFamily="34" charset="0"/>
          <a:ea typeface="ＭＳ Ｐゴシック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Maiandra GD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Maiandra GD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Maiandra GD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Maiandra G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Title 1">
            <a:extLst>
              <a:ext uri="{FF2B5EF4-FFF2-40B4-BE49-F238E27FC236}">
                <a16:creationId xmlns:a16="http://schemas.microsoft.com/office/drawing/2014/main" id="{4708A0F9-32B0-4DE1-816F-606AD605BFE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3504" y="4267832"/>
            <a:ext cx="3604497" cy="1297115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2700" dirty="0">
                <a:solidFill>
                  <a:schemeClr val="tx2"/>
                </a:solidFill>
                <a:latin typeface="Raleway" pitchFamily="2" charset="0"/>
              </a:rPr>
              <a:t>Data Recording and Record Keeping</a:t>
            </a: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DA75E85C-1C8D-499D-9CA1-5E486840D91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3503" y="3428999"/>
            <a:ext cx="3843805" cy="838831"/>
          </a:xfrm>
        </p:spPr>
        <p:txBody>
          <a:bodyPr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tx2"/>
                </a:solidFill>
                <a:latin typeface="Raleway" pitchFamily="2" charset="0"/>
              </a:rPr>
              <a:t>Zender Water &amp; Soil Sampling Course	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tx2"/>
                </a:solidFill>
                <a:latin typeface="Raleway" pitchFamily="2" charset="0"/>
              </a:rPr>
              <a:t>January 23-25, 2024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75767" y="52996"/>
            <a:ext cx="4570022" cy="6805005"/>
            <a:chOff x="6101023" y="52996"/>
            <a:chExt cx="6093363" cy="6805005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aleway" pitchFamily="2" charset="0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aleway" pitchFamily="2" charset="0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leway" pitchFamily="2" charset="0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leway" pitchFamily="2" charset="0"/>
              </a:endParaRPr>
            </a:p>
          </p:txBody>
        </p:sp>
      </p:grpSp>
      <p:pic>
        <p:nvPicPr>
          <p:cNvPr id="4100" name="Picture 4" descr="zender logo">
            <a:extLst>
              <a:ext uri="{FF2B5EF4-FFF2-40B4-BE49-F238E27FC236}">
                <a16:creationId xmlns:a16="http://schemas.microsoft.com/office/drawing/2014/main" id="{29E95199-18E1-413B-84CE-2B88577AF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6992" y="2881246"/>
            <a:ext cx="3106320" cy="177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>
            <a:extLst>
              <a:ext uri="{FF2B5EF4-FFF2-40B4-BE49-F238E27FC236}">
                <a16:creationId xmlns:a16="http://schemas.microsoft.com/office/drawing/2014/main" id="{35548CFD-879B-46AE-A43C-B10647C37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59971" y="1783959"/>
            <a:ext cx="3483937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4700" kern="1200">
                <a:solidFill>
                  <a:schemeClr val="tx1"/>
                </a:solidFill>
                <a:ea typeface="+mj-ea"/>
                <a:cs typeface="+mj-cs"/>
              </a:rPr>
              <a:t>Questions?</a:t>
            </a:r>
            <a:br>
              <a:rPr lang="en-US" altLang="en-US" sz="4700" kern="120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altLang="en-US" sz="4700" kern="120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en-US" altLang="en-US" sz="4700" kern="1200">
                <a:solidFill>
                  <a:schemeClr val="tx1"/>
                </a:solidFill>
                <a:ea typeface="+mj-ea"/>
                <a:cs typeface="+mj-cs"/>
              </a:rPr>
              <a:t>Other Tips?</a:t>
            </a:r>
            <a:br>
              <a:rPr lang="en-US" altLang="en-US" sz="4700" kern="1200">
                <a:solidFill>
                  <a:schemeClr val="tx1"/>
                </a:solidFill>
                <a:ea typeface="+mj-ea"/>
                <a:cs typeface="+mj-cs"/>
              </a:rPr>
            </a:br>
            <a:endParaRPr lang="en-US" altLang="en-US" sz="4700" kern="120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13318" name="Content Placeholder 4">
            <a:extLst>
              <a:ext uri="{FF2B5EF4-FFF2-40B4-BE49-F238E27FC236}">
                <a16:creationId xmlns:a16="http://schemas.microsoft.com/office/drawing/2014/main" id="{6A3F9588-E8E5-4D62-AD38-59B62EF9D2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59970" y="4750893"/>
            <a:ext cx="3483937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en-US" sz="1700" kern="1200">
                <a:solidFill>
                  <a:schemeClr val="tx1"/>
                </a:solidFill>
                <a:ea typeface="+mn-ea"/>
                <a:cs typeface="+mn-cs"/>
              </a:rPr>
              <a:t>Developed by Zender Environmental (2016)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16" name="AutoShape 2" descr="Image result for ysi professional plus">
            <a:extLst>
              <a:ext uri="{FF2B5EF4-FFF2-40B4-BE49-F238E27FC236}">
                <a16:creationId xmlns:a16="http://schemas.microsoft.com/office/drawing/2014/main" id="{49805A3C-640A-4FB9-A720-FBDE49AA43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  <a:latin typeface="Lucida Sans Unicode" panose="020B0602030504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AutoShape 4" descr="Image result for ysi professional plus">
            <a:extLst>
              <a:ext uri="{FF2B5EF4-FFF2-40B4-BE49-F238E27FC236}">
                <a16:creationId xmlns:a16="http://schemas.microsoft.com/office/drawing/2014/main" id="{0371E212-C300-4639-AB00-E3F9C45AA0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  <a:latin typeface="Lucida Sans Unicode" panose="020B0602030504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5" name="Picture 4">
            <a:extLst>
              <a:ext uri="{FF2B5EF4-FFF2-40B4-BE49-F238E27FC236}">
                <a16:creationId xmlns:a16="http://schemas.microsoft.com/office/drawing/2014/main" id="{5134B03C-F1FD-4F72-B11D-2F20F6FFDB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9" r="-2" b="8255"/>
          <a:stretch/>
        </p:blipFill>
        <p:spPr bwMode="auto"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A close-up of a camera&#10;&#10;Description automatically generated with low confidence">
            <a:extLst>
              <a:ext uri="{FF2B5EF4-FFF2-40B4-BE49-F238E27FC236}">
                <a16:creationId xmlns:a16="http://schemas.microsoft.com/office/drawing/2014/main" id="{14470CB2-B810-4CB1-8351-51B2C9A30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5" r="-2" b="19577"/>
          <a:stretch/>
        </p:blipFill>
        <p:spPr bwMode="auto"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23" name="Title 2">
            <a:extLst>
              <a:ext uri="{FF2B5EF4-FFF2-40B4-BE49-F238E27FC236}">
                <a16:creationId xmlns:a16="http://schemas.microsoft.com/office/drawing/2014/main" id="{EBC5A3CF-A679-4ECA-BF9B-4661175D87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6042" y="859536"/>
            <a:ext cx="3624601" cy="1243584"/>
          </a:xfrm>
        </p:spPr>
        <p:txBody>
          <a:bodyPr>
            <a:normAutofit/>
          </a:bodyPr>
          <a:lstStyle/>
          <a:p>
            <a:r>
              <a:rPr lang="en-US" altLang="en-US" sz="3000">
                <a:solidFill>
                  <a:schemeClr val="tx1"/>
                </a:solidFill>
                <a:latin typeface="Raleway" pitchFamily="2" charset="0"/>
              </a:rPr>
              <a:t>Appropriate Gear	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8D3AE8-B063-484C-87F8-42C50F74C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42" y="2512611"/>
            <a:ext cx="3624602" cy="3664351"/>
          </a:xfrm>
        </p:spPr>
        <p:txBody>
          <a:bodyPr>
            <a:normAutofit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rPr>
              <a:t>Are you in adverse weather and will your gear withstand it?</a:t>
            </a:r>
          </a:p>
          <a:p>
            <a:pPr marL="621792" lvl="1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60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rPr>
              <a:t>Waterproof, shockproof camera</a:t>
            </a:r>
          </a:p>
          <a:p>
            <a:pPr marL="621792" lvl="1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60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rPr>
              <a:t>Rugged and waterproof GPS units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rPr>
              <a:t>Be sure you have spare batteries and chargers for your field equipment.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rPr>
              <a:t>Check that your photo card is in your camera and that there is enough room on your photo card and GPS unit to record information.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>
            <a:extLst>
              <a:ext uri="{FF2B5EF4-FFF2-40B4-BE49-F238E27FC236}">
                <a16:creationId xmlns:a16="http://schemas.microsoft.com/office/drawing/2014/main" id="{D6220800-8EF5-4AB2-A4E4-5447503BC7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57929" y="1600728"/>
            <a:ext cx="3281690" cy="1268730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Raleway" pitchFamily="2" charset="0"/>
              </a:rPr>
              <a:t>Pictures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3469525" cy="2969958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311" y="719475"/>
            <a:ext cx="1515618" cy="151561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155" name="Picture 11" descr="Image result for raindrop blocking photo">
            <a:extLst>
              <a:ext uri="{FF2B5EF4-FFF2-40B4-BE49-F238E27FC236}">
                <a16:creationId xmlns:a16="http://schemas.microsoft.com/office/drawing/2014/main" id="{A20AC95E-9B53-4906-8FEB-9B0840737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8" r="16314" b="4"/>
          <a:stretch/>
        </p:blipFill>
        <p:spPr bwMode="auto">
          <a:xfrm>
            <a:off x="3965755" y="842919"/>
            <a:ext cx="1268730" cy="126873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37" y="4464353"/>
            <a:ext cx="2729871" cy="2390882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3283" y="2707560"/>
            <a:ext cx="2451435" cy="2451435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153" name="Picture 9" descr="Image result for blurry photos">
            <a:extLst>
              <a:ext uri="{FF2B5EF4-FFF2-40B4-BE49-F238E27FC236}">
                <a16:creationId xmlns:a16="http://schemas.microsoft.com/office/drawing/2014/main" id="{77C99725-E250-43FB-BEEE-4EA455B6A9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r="9510"/>
          <a:stretch/>
        </p:blipFill>
        <p:spPr bwMode="auto">
          <a:xfrm>
            <a:off x="-1" y="10"/>
            <a:ext cx="3330572" cy="2830995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Image result for camera">
            <a:extLst>
              <a:ext uri="{FF2B5EF4-FFF2-40B4-BE49-F238E27FC236}">
                <a16:creationId xmlns:a16="http://schemas.microsoft.com/office/drawing/2014/main" id="{D378551C-0E28-4543-9863-909A482E3E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0" r="20588" b="-2"/>
          <a:stretch/>
        </p:blipFill>
        <p:spPr bwMode="auto">
          <a:xfrm>
            <a:off x="2436728" y="2831005"/>
            <a:ext cx="2166752" cy="2166752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 descr="Image result for finger blocking photo">
            <a:extLst>
              <a:ext uri="{FF2B5EF4-FFF2-40B4-BE49-F238E27FC236}">
                <a16:creationId xmlns:a16="http://schemas.microsoft.com/office/drawing/2014/main" id="{EBAEFEA3-096E-4884-A46E-FB7B3EE3DC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6" r="14279"/>
          <a:stretch/>
        </p:blipFill>
        <p:spPr bwMode="auto">
          <a:xfrm>
            <a:off x="-7935" y="4604845"/>
            <a:ext cx="2589015" cy="225315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DB3290-13D2-46D6-B37B-72E846CB4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152" y="2831005"/>
            <a:ext cx="3799190" cy="3739477"/>
          </a:xfrm>
        </p:spPr>
        <p:txBody>
          <a:bodyPr anchor="t">
            <a:normAutofit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1400" dirty="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rPr>
              <a:t>Double check pictures after you take them to make sure they represent the conditions.</a:t>
            </a:r>
          </a:p>
          <a:p>
            <a:pPr marL="621792" lvl="1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400" dirty="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rPr>
              <a:t>Check to see if your finger is in the picture!</a:t>
            </a:r>
          </a:p>
          <a:p>
            <a:pPr marL="621792" lvl="1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400" dirty="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rPr>
              <a:t>Are raindrops skewing the quality of the photo?</a:t>
            </a:r>
          </a:p>
          <a:p>
            <a:pPr marL="621792" lvl="1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400" dirty="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rPr>
              <a:t>Is the picture too blurry?</a:t>
            </a:r>
          </a:p>
          <a:p>
            <a:pPr marL="621792" lvl="1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400" dirty="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rPr>
              <a:t>Did you actually take the picture? 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1400" dirty="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rPr>
              <a:t>Take notes associated with picture numbers. If you can’t, make sure you have a landmark picture to remember where you were later and to separate out sites.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1400" dirty="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rPr>
              <a:t>Set date and time so time stamps are correct.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2">
            <a:extLst>
              <a:ext uri="{FF2B5EF4-FFF2-40B4-BE49-F238E27FC236}">
                <a16:creationId xmlns:a16="http://schemas.microsoft.com/office/drawing/2014/main" id="{EBC8FCA2-073B-4669-97E8-30955F123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44451" y="868388"/>
            <a:ext cx="3958000" cy="1325563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tx1"/>
                </a:solidFill>
                <a:latin typeface="Raleway" pitchFamily="2" charset="0"/>
              </a:rPr>
              <a:t>GPS</a:t>
            </a:r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432691CC-4AB8-48AF-B822-EBF7F4E9E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4042" y="1"/>
            <a:ext cx="336042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D4801EF-C40F-4858-9FD6-63ACF65551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1" r="2" b="1223"/>
          <a:stretch/>
        </p:blipFill>
        <p:spPr bwMode="auto">
          <a:xfrm>
            <a:off x="1137486" y="1"/>
            <a:ext cx="3113532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D6A8E1B4-B839-4C58-B08A-F0B094580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09477"/>
            <a:ext cx="3725152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3" name="Picture 5" descr="Image result for gps unit">
            <a:extLst>
              <a:ext uri="{FF2B5EF4-FFF2-40B4-BE49-F238E27FC236}">
                <a16:creationId xmlns:a16="http://schemas.microsoft.com/office/drawing/2014/main" id="{987F14A3-AC08-4E5A-A69B-1993F64F4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r="1441" b="2"/>
          <a:stretch/>
        </p:blipFill>
        <p:spPr bwMode="auto">
          <a:xfrm>
            <a:off x="20" y="3075259"/>
            <a:ext cx="3600796" cy="3782741"/>
          </a:xfrm>
          <a:custGeom>
            <a:avLst/>
            <a:gdLst/>
            <a:ahLst/>
            <a:cxnLst/>
            <a:rect l="l" t="t" r="r" b="b"/>
            <a:pathLst>
              <a:path w="4801088" h="3782741">
                <a:moveTo>
                  <a:pt x="2217908" y="0"/>
                </a:moveTo>
                <a:cubicBezTo>
                  <a:pt x="3644559" y="0"/>
                  <a:pt x="4801088" y="1156529"/>
                  <a:pt x="4801088" y="2583180"/>
                </a:cubicBezTo>
                <a:cubicBezTo>
                  <a:pt x="4801088" y="2939843"/>
                  <a:pt x="4728805" y="3279623"/>
                  <a:pt x="4598089" y="3588671"/>
                </a:cubicBezTo>
                <a:lnTo>
                  <a:pt x="4504600" y="3782741"/>
                </a:lnTo>
                <a:lnTo>
                  <a:pt x="0" y="3782741"/>
                </a:lnTo>
                <a:lnTo>
                  <a:pt x="0" y="1263826"/>
                </a:lnTo>
                <a:lnTo>
                  <a:pt x="75894" y="1138900"/>
                </a:lnTo>
                <a:cubicBezTo>
                  <a:pt x="540111" y="451769"/>
                  <a:pt x="1326251" y="0"/>
                  <a:pt x="22179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" name="Content Placeholder 1">
            <a:extLst>
              <a:ext uri="{FF2B5EF4-FFF2-40B4-BE49-F238E27FC236}">
                <a16:creationId xmlns:a16="http://schemas.microsoft.com/office/drawing/2014/main" id="{2B626342-6C8A-4A64-9719-C0918ED281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74462" y="2209399"/>
            <a:ext cx="4350537" cy="3594806"/>
          </a:xfrm>
        </p:spPr>
        <p:txBody>
          <a:bodyPr anchor="t">
            <a:noAutofit/>
          </a:bodyPr>
          <a:lstStyle/>
          <a:p>
            <a:r>
              <a:rPr lang="en-US" altLang="en-US" sz="2000" dirty="0">
                <a:solidFill>
                  <a:schemeClr val="tx1"/>
                </a:solidFill>
                <a:latin typeface="Raleway" pitchFamily="2" charset="0"/>
              </a:rPr>
              <a:t>If you’re using multiple GPS units, be sure to label each unit and indicate on your datasheets which unit you’re using.</a:t>
            </a:r>
          </a:p>
          <a:p>
            <a:r>
              <a:rPr lang="en-US" altLang="en-US" sz="2000" dirty="0">
                <a:solidFill>
                  <a:schemeClr val="tx1"/>
                </a:solidFill>
                <a:latin typeface="Raleway" pitchFamily="2" charset="0"/>
              </a:rPr>
              <a:t>Understand the difference between tracks and points, check whether or not your unit automatically records tracks.</a:t>
            </a:r>
          </a:p>
          <a:p>
            <a:r>
              <a:rPr lang="en-US" altLang="en-US" sz="2000" dirty="0">
                <a:solidFill>
                  <a:schemeClr val="tx1"/>
                </a:solidFill>
                <a:latin typeface="Raleway" pitchFamily="2" charset="0"/>
              </a:rPr>
              <a:t>Check if there is room on your GPS for new waypoints and data BEFORE heading out into the field.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7" name="Picture 1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639BA857-90FC-4A8D-A826-A9916D5BCB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1"/>
          <a:stretch/>
        </p:blipFill>
        <p:spPr bwMode="auto">
          <a:xfrm>
            <a:off x="20" y="10"/>
            <a:ext cx="4518095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Content Placeholder 1">
            <a:extLst>
              <a:ext uri="{FF2B5EF4-FFF2-40B4-BE49-F238E27FC236}">
                <a16:creationId xmlns:a16="http://schemas.microsoft.com/office/drawing/2014/main" id="{A2ABAFD8-D01A-491B-A860-287098884F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26067" y="1354266"/>
            <a:ext cx="3753055" cy="3181684"/>
          </a:xfrm>
        </p:spPr>
        <p:txBody>
          <a:bodyPr anchor="t">
            <a:no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Raleway" pitchFamily="2" charset="0"/>
              </a:rPr>
              <a:t>Create a checklist to ensure you have completed all the tasks that are required before you leave to go out into the field!</a:t>
            </a:r>
          </a:p>
        </p:txBody>
      </p:sp>
      <p:sp>
        <p:nvSpPr>
          <p:cNvPr id="8195" name="AutoShape 2" descr="Image result for ysi professional plus">
            <a:extLst>
              <a:ext uri="{FF2B5EF4-FFF2-40B4-BE49-F238E27FC236}">
                <a16:creationId xmlns:a16="http://schemas.microsoft.com/office/drawing/2014/main" id="{A01EB556-3543-455E-BE50-D89AC6498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  <a:latin typeface="Lucida Sans Unicode" panose="020B0602030504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AutoShape 4" descr="Image result for ysi professional plus">
            <a:extLst>
              <a:ext uri="{FF2B5EF4-FFF2-40B4-BE49-F238E27FC236}">
                <a16:creationId xmlns:a16="http://schemas.microsoft.com/office/drawing/2014/main" id="{11478CF5-B9FA-4717-95B5-3739970E6D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  <a:latin typeface="Lucida Sans Unicode" panose="020B0602030504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656" y="0"/>
            <a:ext cx="7824687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206" y="0"/>
            <a:ext cx="7441587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19" name="Title 2">
            <a:extLst>
              <a:ext uri="{FF2B5EF4-FFF2-40B4-BE49-F238E27FC236}">
                <a16:creationId xmlns:a16="http://schemas.microsoft.com/office/drawing/2014/main" id="{D447DF0A-E3B9-415A-93BA-B763E5FA00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33360" y="365760"/>
            <a:ext cx="5677279" cy="128823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4100">
                <a:solidFill>
                  <a:schemeClr val="tx1"/>
                </a:solidFill>
                <a:latin typeface="Raleway" pitchFamily="2" charset="0"/>
              </a:rPr>
              <a:t>Collecting Field Data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3B5B0F-736B-4149-A94E-73954F5A7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4176" y="1956816"/>
            <a:ext cx="5895648" cy="4024884"/>
          </a:xfrm>
        </p:spPr>
        <p:txBody>
          <a:bodyPr anchor="t">
            <a:normAutofit/>
          </a:bodyPr>
          <a:lstStyle/>
          <a:p>
            <a:pPr marL="566928" indent="-4572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rPr>
              <a:t>The information you record in the field could be your one shot to document conditions.</a:t>
            </a:r>
          </a:p>
          <a:p>
            <a:pPr marL="793242" lvl="1" indent="-457200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80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rPr>
              <a:t>Make sure datasheets include all the information you want to bring back.</a:t>
            </a:r>
          </a:p>
          <a:p>
            <a:pPr marL="793242" lvl="1" indent="-457200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80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rPr>
              <a:t>Don’t be shy about drawing site maps.</a:t>
            </a:r>
          </a:p>
          <a:p>
            <a:pPr marL="793242" lvl="1" indent="-457200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80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rPr>
              <a:t>Leave extra room on datasheets to record other observations you may not have planned on recording</a:t>
            </a:r>
          </a:p>
          <a:p>
            <a:pPr marL="793242" lvl="1" indent="-457200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80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rPr>
              <a:t>Bring a Rite-in-the-Rain notebook to record additional observations if your data sheets are full</a:t>
            </a:r>
          </a:p>
          <a:p>
            <a:pPr marL="566928" indent="-4572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rPr>
              <a:t>When you make a mistake in your notes, draw a line through the mistake and take a new note. Don’t erase!!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5">
            <a:extLst>
              <a:ext uri="{FF2B5EF4-FFF2-40B4-BE49-F238E27FC236}">
                <a16:creationId xmlns:a16="http://schemas.microsoft.com/office/drawing/2014/main" id="{1E78F771-8C1F-4716-91AB-5792646A7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"/>
          <a:stretch/>
        </p:blipFill>
        <p:spPr>
          <a:xfrm>
            <a:off x="3886578" y="10"/>
            <a:ext cx="5257422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0245" name="Freeform: Shape 73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860054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246" name="Freeform: Shape 75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86912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43" name="Title 2">
            <a:extLst>
              <a:ext uri="{FF2B5EF4-FFF2-40B4-BE49-F238E27FC236}">
                <a16:creationId xmlns:a16="http://schemas.microsoft.com/office/drawing/2014/main" id="{961C246D-57B6-4538-A971-3B1912BC4F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3504" y="1396289"/>
            <a:ext cx="3586844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400">
                <a:latin typeface="Raleway" pitchFamily="2" charset="0"/>
              </a:rPr>
              <a:t>Data Collection Sheet</a:t>
            </a:r>
          </a:p>
        </p:txBody>
      </p:sp>
      <p:sp>
        <p:nvSpPr>
          <p:cNvPr id="10247" name="Content Placeholder 10246">
            <a:extLst>
              <a:ext uri="{FF2B5EF4-FFF2-40B4-BE49-F238E27FC236}">
                <a16:creationId xmlns:a16="http://schemas.microsoft.com/office/drawing/2014/main" id="{25F3E33D-853C-4D78-9277-20263F4E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2871982"/>
            <a:ext cx="3586843" cy="3181684"/>
          </a:xfrm>
        </p:spPr>
        <p:txBody>
          <a:bodyPr anchor="t">
            <a:normAutofit/>
          </a:bodyPr>
          <a:lstStyle/>
          <a:p>
            <a:endParaRPr lang="en-US" sz="16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7" name="Title 2">
            <a:extLst>
              <a:ext uri="{FF2B5EF4-FFF2-40B4-BE49-F238E27FC236}">
                <a16:creationId xmlns:a16="http://schemas.microsoft.com/office/drawing/2014/main" id="{923D7653-A3A5-4FE2-B0A7-F05F24CF8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737" y="369988"/>
            <a:ext cx="2825754" cy="6002532"/>
          </a:xfrm>
        </p:spPr>
        <p:txBody>
          <a:bodyPr>
            <a:normAutofit/>
          </a:bodyPr>
          <a:lstStyle/>
          <a:p>
            <a:r>
              <a:rPr lang="en-US" altLang="en-US" sz="3400">
                <a:solidFill>
                  <a:schemeClr val="tx1"/>
                </a:solidFill>
                <a:latin typeface="Raleway" pitchFamily="2" charset="0"/>
              </a:rPr>
              <a:t>Data Sheet/Field Log Entries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0B68F7-E067-4838-BC9F-2C138B72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1450" y="369988"/>
            <a:ext cx="5157453" cy="6002532"/>
          </a:xfrm>
        </p:spPr>
        <p:txBody>
          <a:bodyPr anchor="ctr">
            <a:normAutofit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1400" dirty="0">
              <a:solidFill>
                <a:schemeClr val="tx1"/>
              </a:solidFill>
              <a:latin typeface="Raleway" pitchFamily="2" charset="0"/>
              <a:ea typeface="MS PGothic" panose="020B0600070205080204" pitchFamily="34" charset="-128"/>
            </a:endParaRPr>
          </a:p>
          <a:p>
            <a:pPr marL="395478" indent="-2857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rPr>
              <a:t>Project name/Site ID/Client/Page Number </a:t>
            </a:r>
          </a:p>
          <a:p>
            <a:pPr marL="395478" indent="-2857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rPr>
              <a:t>Date </a:t>
            </a:r>
          </a:p>
          <a:p>
            <a:pPr marL="395478" indent="-2857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rPr>
              <a:t>Weather, site conditions, and other salient observations </a:t>
            </a:r>
          </a:p>
          <a:p>
            <a:pPr marL="395478" indent="-2857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rPr>
              <a:t>Full name of on-site personnel</a:t>
            </a:r>
          </a:p>
          <a:p>
            <a:pPr marL="395478" indent="-2857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rPr>
              <a:t>Daily objectives </a:t>
            </a:r>
          </a:p>
          <a:p>
            <a:pPr marL="395478" indent="-2857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rPr>
              <a:t>Time and location of activities </a:t>
            </a:r>
          </a:p>
          <a:p>
            <a:pPr marL="395478" indent="-2857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rPr>
              <a:t>Field observations and comments </a:t>
            </a:r>
          </a:p>
          <a:p>
            <a:pPr marL="395478" indent="-2857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rPr>
              <a:t>Deviations from the CSP site-specific approved work plan or QAPP</a:t>
            </a:r>
          </a:p>
          <a:p>
            <a:pPr marL="395478" indent="-2857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rPr>
              <a:t>Photographic log (photographic name, roll or frame number, description of photograph, date, and time) </a:t>
            </a:r>
          </a:p>
          <a:p>
            <a:pPr marL="395478" indent="-2857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rPr>
              <a:t>Site sketches with reference to north direction, sample and field screening locations and depths, and on-site groundwater flow direction </a:t>
            </a:r>
          </a:p>
          <a:p>
            <a:pPr marL="395478" indent="-2857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rPr>
              <a:t>Survey and location (latitude and longitude coordinates when possible) </a:t>
            </a:r>
          </a:p>
          <a:p>
            <a:pPr marL="395478" indent="-2857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rPr>
              <a:t>All field measurements (e.g. leak check results, geochemical parameters, field screening results) </a:t>
            </a:r>
          </a:p>
          <a:p>
            <a:pPr marL="395478" indent="-2857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rPr>
              <a:t>Daily equipment calibrations and maintenance </a:t>
            </a:r>
          </a:p>
          <a:p>
            <a:pPr marL="395478" indent="-2857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rPr>
              <a:t>Sample record (sample identification, date, time, media, number of samples, and location) </a:t>
            </a:r>
          </a:p>
          <a:p>
            <a:pPr marL="395478" indent="-2857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Raleway" pitchFamily="2" charset="0"/>
                <a:ea typeface="MS PGothic" panose="020B0600070205080204" pitchFamily="34" charset="-128"/>
              </a:rPr>
              <a:t>Cleanup or remediation activities (system performance, system calibration or maintenance record, excavation activities and volume of material removed)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>
            <a:extLst>
              <a:ext uri="{FF2B5EF4-FFF2-40B4-BE49-F238E27FC236}">
                <a16:creationId xmlns:a16="http://schemas.microsoft.com/office/drawing/2014/main" id="{0524C6C3-D610-4C94-BEAF-E2EB798EFA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5336" y="961915"/>
            <a:ext cx="2780810" cy="4860151"/>
          </a:xfrm>
        </p:spPr>
        <p:txBody>
          <a:bodyPr anchor="ctr">
            <a:normAutofit/>
          </a:bodyPr>
          <a:lstStyle/>
          <a:p>
            <a:pPr algn="l"/>
            <a:r>
              <a:rPr lang="en-US" altLang="en-US" sz="4200">
                <a:latin typeface="Raleway" pitchFamily="2" charset="0"/>
              </a:rPr>
              <a:t>Follow Up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0727" y="0"/>
            <a:ext cx="5460987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2168" y="0"/>
            <a:ext cx="5249546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847A23-BA5D-446F-802A-48A1A89B0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784" y="707011"/>
            <a:ext cx="4562572" cy="5314267"/>
          </a:xfrm>
        </p:spPr>
        <p:txBody>
          <a:bodyPr anchor="ctr">
            <a:normAutofit/>
          </a:bodyPr>
          <a:lstStyle/>
          <a:p>
            <a:pPr marL="566928" indent="-4572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solidFill>
                  <a:schemeClr val="bg1"/>
                </a:solidFill>
                <a:latin typeface="Raleway" pitchFamily="2" charset="0"/>
                <a:ea typeface="MS PGothic" panose="020B0600070205080204" pitchFamily="34" charset="-128"/>
              </a:rPr>
              <a:t>Double check to make sure all datasheets are complete before leaving the field.</a:t>
            </a:r>
          </a:p>
          <a:p>
            <a:pPr marL="566928" indent="-4572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solidFill>
                  <a:schemeClr val="bg1"/>
                </a:solidFill>
                <a:latin typeface="Raleway" pitchFamily="2" charset="0"/>
                <a:ea typeface="MS PGothic" panose="020B0600070205080204" pitchFamily="34" charset="-128"/>
              </a:rPr>
              <a:t>Transfer information from datasheets to electronic spreadsheets ASAP to recall as much information as possible (it is much harder to go back and try to do this later). </a:t>
            </a:r>
          </a:p>
          <a:p>
            <a:pPr marL="566928" indent="-4572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solidFill>
                  <a:schemeClr val="bg1"/>
                </a:solidFill>
                <a:latin typeface="Raleway" pitchFamily="2" charset="0"/>
                <a:ea typeface="MS PGothic" panose="020B0600070205080204" pitchFamily="34" charset="-128"/>
              </a:rPr>
              <a:t>Photocopy/scan datasheets to have back-up copies in case something happens to your originals. </a:t>
            </a:r>
          </a:p>
          <a:p>
            <a:pPr marL="566928" indent="-4572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solidFill>
                  <a:schemeClr val="bg1"/>
                </a:solidFill>
                <a:latin typeface="Raleway" pitchFamily="2" charset="0"/>
                <a:ea typeface="MS PGothic" panose="020B0600070205080204" pitchFamily="34" charset="-128"/>
              </a:rPr>
              <a:t>In most cases, when grants require a QAPP they also require you to store your data in two separate locations. This includes on-site and off-site locations for electronic data.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8184</TotalTime>
  <Words>629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Calibri</vt:lpstr>
      <vt:lpstr>Century Gothic</vt:lpstr>
      <vt:lpstr>Lucida Sans Unicode</vt:lpstr>
      <vt:lpstr>Maiandra GD</vt:lpstr>
      <vt:lpstr>Raleway</vt:lpstr>
      <vt:lpstr>Times New Roman</vt:lpstr>
      <vt:lpstr>Verdana</vt:lpstr>
      <vt:lpstr>Wingdings 3</vt:lpstr>
      <vt:lpstr>Default Design</vt:lpstr>
      <vt:lpstr>Data Recording and Record Keeping</vt:lpstr>
      <vt:lpstr>Appropriate Gear </vt:lpstr>
      <vt:lpstr>Pictures</vt:lpstr>
      <vt:lpstr>GPS</vt:lpstr>
      <vt:lpstr>PowerPoint Presentation</vt:lpstr>
      <vt:lpstr>Collecting Field Data</vt:lpstr>
      <vt:lpstr>Data Collection Sheet</vt:lpstr>
      <vt:lpstr>Data Sheet/Field Log Entries</vt:lpstr>
      <vt:lpstr>Follow Up</vt:lpstr>
      <vt:lpstr>Questions?  Other Tips? </vt:lpstr>
    </vt:vector>
  </TitlesOfParts>
  <Company>Alaska Soil and Water Conservation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Watershed Stewardship</dc:title>
  <dc:creator>Lisa Ferber</dc:creator>
  <cp:lastModifiedBy>Sean Peterson</cp:lastModifiedBy>
  <cp:revision>307</cp:revision>
  <cp:lastPrinted>2020-09-16T21:26:36Z</cp:lastPrinted>
  <dcterms:created xsi:type="dcterms:W3CDTF">2004-07-23T21:02:46Z</dcterms:created>
  <dcterms:modified xsi:type="dcterms:W3CDTF">2024-01-02T19:01:23Z</dcterms:modified>
</cp:coreProperties>
</file>