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04" r:id="rId2"/>
    <p:sldId id="417" r:id="rId3"/>
    <p:sldId id="405" r:id="rId4"/>
    <p:sldId id="406" r:id="rId5"/>
    <p:sldId id="407" r:id="rId6"/>
    <p:sldId id="416" r:id="rId7"/>
    <p:sldId id="408" r:id="rId8"/>
    <p:sldId id="419" r:id="rId9"/>
    <p:sldId id="409" r:id="rId10"/>
    <p:sldId id="418" r:id="rId11"/>
    <p:sldId id="410" r:id="rId12"/>
    <p:sldId id="412" r:id="rId13"/>
    <p:sldId id="413" r:id="rId14"/>
    <p:sldId id="414" r:id="rId15"/>
    <p:sldId id="415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B49E"/>
    <a:srgbClr val="009900"/>
    <a:srgbClr val="663300"/>
    <a:srgbClr val="00FF99"/>
    <a:srgbClr val="FF0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4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DEA4552-0559-4C5A-A9B0-DFFB9EEF10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t" anchorCtr="0" compatLnSpc="1">
            <a:prstTxWarp prst="textNoShape">
              <a:avLst/>
            </a:prstTxWarp>
          </a:bodyPr>
          <a:lstStyle>
            <a:lvl1pPr defTabSz="934064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D714CD76-0D03-48BF-B092-EBE814FDBB1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777" y="1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t" anchorCtr="0" compatLnSpc="1">
            <a:prstTxWarp prst="textNoShape">
              <a:avLst/>
            </a:prstTxWarp>
          </a:bodyPr>
          <a:lstStyle>
            <a:lvl1pPr algn="r" defTabSz="934064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B0847CA9-EC4B-4DD8-AD24-1ED4F694E91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b" anchorCtr="0" compatLnSpc="1">
            <a:prstTxWarp prst="textNoShape">
              <a:avLst/>
            </a:prstTxWarp>
          </a:bodyPr>
          <a:lstStyle>
            <a:lvl1pPr defTabSz="934064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B1D876E2-5BAF-4AFF-A9C5-2F480063C4A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777" y="8832195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b" anchorCtr="0" compatLnSpc="1">
            <a:prstTxWarp prst="textNoShape">
              <a:avLst/>
            </a:prstTxWarp>
          </a:bodyPr>
          <a:lstStyle>
            <a:lvl1pPr algn="r" defTabSz="934064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57DE2EC-EF7C-40ED-98F3-69BA56B1A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55936DA-03A2-4D93-8CB4-18C108EEF9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t" anchorCtr="0" compatLnSpc="1">
            <a:prstTxWarp prst="textNoShape">
              <a:avLst/>
            </a:prstTxWarp>
          </a:bodyPr>
          <a:lstStyle>
            <a:lvl1pPr defTabSz="934064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7603CEF-5FAE-4FC1-B9BE-28CB1709EF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777" y="1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t" anchorCtr="0" compatLnSpc="1">
            <a:prstTxWarp prst="textNoShape">
              <a:avLst/>
            </a:prstTxWarp>
          </a:bodyPr>
          <a:lstStyle>
            <a:lvl1pPr algn="r" defTabSz="934064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CB453A2C-A37F-4BA8-9A31-AB1643B4940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EA2859BE-64D1-4CA4-84A6-8B0D5D7008D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112" y="4414561"/>
            <a:ext cx="5142177" cy="418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B2B1A202-7A70-4280-9010-423E18E0D9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195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b" anchorCtr="0" compatLnSpc="1">
            <a:prstTxWarp prst="textNoShape">
              <a:avLst/>
            </a:prstTxWarp>
          </a:bodyPr>
          <a:lstStyle>
            <a:lvl1pPr defTabSz="934064" eaLnBrk="1" hangingPunct="1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7BF73249-2281-45A2-8FC4-0ACEF0F8D6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777" y="8832195"/>
            <a:ext cx="3036623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3378" tIns="46688" rIns="93378" bIns="46688" numCol="1" anchor="b" anchorCtr="0" compatLnSpc="1">
            <a:prstTxWarp prst="textNoShape">
              <a:avLst/>
            </a:prstTxWarp>
          </a:bodyPr>
          <a:lstStyle>
            <a:lvl1pPr algn="r" defTabSz="934064" eaLnBrk="1" hangingPunct="1">
              <a:defRPr sz="12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3EE060-F16F-4F00-8DAB-01894FC58E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DDFA6-ABD9-4E99-80AB-9559DBC0F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771F8-E0B1-45CC-90A5-B2BF944C6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4D4AB-D743-4F9B-8F0B-4C55B14C7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FE733B-1C23-47EF-BDCB-7A0FEA1C4E1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A072B-50D5-4D5D-B1C4-F859F123A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998AE-1DB0-4B6F-999D-BB0C2E413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07269-0F06-4B1F-8BD1-EE5362E0A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558DDC-7E21-4BF6-8D85-E5B0D8F5E5CC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C270D-8744-4704-82C2-7C73BFBE3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D0F36A-D06B-472B-9501-6E15C3BE0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BDDD1-764C-49A5-A5AE-73B348D1D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DC90AE-A82E-47AC-9DF8-8A7663AA73F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B917B2-EAF1-45A6-ABFC-F79C139460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B8F860-90B4-41FC-9A8C-A48A558CA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6F80A-C051-4EA0-B360-94A04F7DC9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12170-9390-451C-B2FE-94B76DCCA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216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F56EDA-2EEB-4D68-8DBF-EC4EEF859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D1DA6D-383D-47B2-9A56-6F86BC6BB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584B15-35D2-4C93-AD44-704E8D9BE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AD6B8-7CFA-4F38-BEE5-061CDBC06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69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66ACFB-7962-4B09-9B12-30DC0706D8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4EA3FC-CEFA-407C-9AC1-AA752BD655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A8B24-ADCA-4BCD-B0C3-7FD9A2D69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77B8-86DF-446E-8CDD-E68FDF0A8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5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9D1B88-00B3-435E-B48B-AA2C6649D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498383-55B6-4681-8ED5-BA42B833B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EB368E-4FF9-407D-A094-24D52DE867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111FB-D98D-46A3-BE32-F1458E889D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61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9B9F17-0D66-4859-AC76-215D415AB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3260C2-5392-4A06-AC3D-E4AEAE711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79E541-98A6-4D13-B46C-BF692F710C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751AD-9BFC-4C3E-B940-7A17F2655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16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60496-35E6-4485-9CBE-A83B2BDFE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84333-3A62-4A9C-AAD8-D6FF5FD4DB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1744D-F558-4319-9579-FBDDD6F10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4824E-1323-4196-BA41-ECF6F70F67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82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5B658A-139C-42DE-813A-9BB98CE074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E0F2A6-940C-47F1-8D48-7CB6F94A91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7BCCBF-9294-4965-BDDD-332E6C0FC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32354-C141-4679-BA15-E8C979E0D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98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6AACF8-E05E-4D09-AA29-087BB6BAC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7B08A2-4846-4031-A7B0-7E8867927C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3957F9-366C-4F70-86E9-D44B58969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2F0D-DCD4-48DB-AF85-A64070D5D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41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A0085E-6FF9-48AE-B34E-868878606F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47EA61-E0AD-473C-82BA-4D5A4AE66E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485C26-14E6-42E7-A998-4CD801DC6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2D94-04D7-4EB9-9693-B70BA7BD63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74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DA9118-4FC1-4244-A591-019E85DB4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42602A-EBDF-4C9A-A53C-F86E067CA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3E7F48-658C-4775-858E-D01475B76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46D3D-C711-4F99-8639-1FF3D1D69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89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66C3AA-2EDD-4F38-B339-21559BCFA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23C64F-E4B6-48DB-9066-BD4168EE91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C1C004-B0C1-48A8-9DAD-FC11BF3F3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CEDD3-FFCA-413C-B958-7298EDDE44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04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18185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B4DC799-8E71-4A6A-861D-54B1C5F4B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469CC02-649D-4B61-8467-17C769FBE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B0F7B8-E725-4163-AD55-4C620BDF87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D8A3B4-383E-4891-83DE-890DB63C11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69B74DC-9924-465D-8487-4BDEE32262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47E1120-0017-47A5-99EA-480D1256F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entury Gothic" panose="020B0502020202020204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Maiandra G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ECA2-11A6-4D5A-BF93-816DBFBF0E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Groundwater Sampling</a:t>
            </a:r>
            <a:br>
              <a:rPr lang="en-US" dirty="0"/>
            </a:b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243" name="Subtitle 2">
            <a:extLst>
              <a:ext uri="{FF2B5EF4-FFF2-40B4-BE49-F238E27FC236}">
                <a16:creationId xmlns:a16="http://schemas.microsoft.com/office/drawing/2014/main" id="{78DDDDA3-203E-4A54-8F34-01DE91D38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000375"/>
            <a:ext cx="7772400" cy="12001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D9D9D9"/>
                </a:solidFill>
              </a:rPr>
              <a:t>Zender Water &amp; Soil Sampling Course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D9D9D9"/>
                </a:solidFill>
              </a:rPr>
              <a:t>January 23-25, 2024</a:t>
            </a:r>
          </a:p>
        </p:txBody>
      </p:sp>
      <p:pic>
        <p:nvPicPr>
          <p:cNvPr id="4100" name="Picture 4" descr="zender logo">
            <a:extLst>
              <a:ext uri="{FF2B5EF4-FFF2-40B4-BE49-F238E27FC236}">
                <a16:creationId xmlns:a16="http://schemas.microsoft.com/office/drawing/2014/main" id="{EAEB4885-B1E3-40A6-9A46-C98FC440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1646238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zender logo">
            <a:extLst>
              <a:ext uri="{FF2B5EF4-FFF2-40B4-BE49-F238E27FC236}">
                <a16:creationId xmlns:a16="http://schemas.microsoft.com/office/drawing/2014/main" id="{05B9A56D-E414-447F-A123-AA464B95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2" y="5603310"/>
            <a:ext cx="1646238" cy="944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>
            <a:extLst>
              <a:ext uri="{FF2B5EF4-FFF2-40B4-BE49-F238E27FC236}">
                <a16:creationId xmlns:a16="http://schemas.microsoft.com/office/drawing/2014/main" id="{35784F67-CE2C-4450-A64F-1CA38A1C0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675" y="1076325"/>
            <a:ext cx="2868613" cy="592138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US" altLang="en-US" sz="2600" b="1" dirty="0">
                <a:solidFill>
                  <a:schemeClr val="bg1"/>
                </a:solidFill>
              </a:rPr>
              <a:t>2” PVC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C11E44-5063-468D-A785-8BB16703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"/>
            <a:ext cx="5848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Well Volume Exercise</a:t>
            </a:r>
          </a:p>
        </p:txBody>
      </p:sp>
      <p:sp>
        <p:nvSpPr>
          <p:cNvPr id="14340" name="AutoShape 2" descr="Image result for ysi professional plus">
            <a:extLst>
              <a:ext uri="{FF2B5EF4-FFF2-40B4-BE49-F238E27FC236}">
                <a16:creationId xmlns:a16="http://schemas.microsoft.com/office/drawing/2014/main" id="{E7B88695-302D-4F6A-A89E-782754FA5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AutoShape 4" descr="Image result for ysi professional plus">
            <a:extLst>
              <a:ext uri="{FF2B5EF4-FFF2-40B4-BE49-F238E27FC236}">
                <a16:creationId xmlns:a16="http://schemas.microsoft.com/office/drawing/2014/main" id="{7139D066-F309-498A-90ED-CE492DD686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438AE67-3297-416F-BB03-6B0D68719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3" t="5225" r="46054" b="3291"/>
          <a:stretch>
            <a:fillRect/>
          </a:stretch>
        </p:blipFill>
        <p:spPr bwMode="auto">
          <a:xfrm>
            <a:off x="6877050" y="209550"/>
            <a:ext cx="1300163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0DE01A-1007-47EB-8201-C9CB63369528}"/>
              </a:ext>
            </a:extLst>
          </p:cNvPr>
          <p:cNvCxnSpPr/>
          <p:nvPr/>
        </p:nvCxnSpPr>
        <p:spPr>
          <a:xfrm flipH="1">
            <a:off x="3827463" y="1300163"/>
            <a:ext cx="3548062" cy="0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BB417C-D05C-4B84-843F-DC709A4F7637}"/>
              </a:ext>
            </a:extLst>
          </p:cNvPr>
          <p:cNvCxnSpPr/>
          <p:nvPr/>
        </p:nvCxnSpPr>
        <p:spPr>
          <a:xfrm flipH="1" flipV="1">
            <a:off x="612775" y="3449638"/>
            <a:ext cx="4495800" cy="1587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A782AB0-7C11-43AE-8CAB-59DC6B1B8E88}"/>
              </a:ext>
            </a:extLst>
          </p:cNvPr>
          <p:cNvSpPr txBox="1">
            <a:spLocks/>
          </p:cNvSpPr>
          <p:nvPr/>
        </p:nvSpPr>
        <p:spPr bwMode="auto">
          <a:xfrm>
            <a:off x="441325" y="2947988"/>
            <a:ext cx="286861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600" b="1" kern="0" dirty="0">
                <a:solidFill>
                  <a:schemeClr val="bg1"/>
                </a:solidFill>
                <a:ea typeface="MS PGothic" pitchFamily="34" charset="-128"/>
              </a:rPr>
              <a:t>15 Feet BGS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AA3ACAB-CC04-45C9-B5AC-FE7831913A0B}"/>
              </a:ext>
            </a:extLst>
          </p:cNvPr>
          <p:cNvSpPr/>
          <p:nvPr/>
        </p:nvSpPr>
        <p:spPr>
          <a:xfrm>
            <a:off x="5053014" y="1438275"/>
            <a:ext cx="2316162" cy="4718050"/>
          </a:xfrm>
          <a:prstGeom prst="leftBrace">
            <a:avLst>
              <a:gd name="adj1" fmla="val 8333"/>
              <a:gd name="adj2" fmla="val 42504"/>
            </a:avLst>
          </a:prstGeom>
          <a:solidFill>
            <a:srgbClr val="C8B49E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26F73E-E763-4037-8B4F-DAED271242F1}"/>
              </a:ext>
            </a:extLst>
          </p:cNvPr>
          <p:cNvCxnSpPr/>
          <p:nvPr/>
        </p:nvCxnSpPr>
        <p:spPr>
          <a:xfrm flipH="1">
            <a:off x="612775" y="4348163"/>
            <a:ext cx="5022850" cy="23812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DE66E6BC-7EF9-4E15-BBC0-383C72A068DF}"/>
              </a:ext>
            </a:extLst>
          </p:cNvPr>
          <p:cNvSpPr txBox="1">
            <a:spLocks/>
          </p:cNvSpPr>
          <p:nvPr/>
        </p:nvSpPr>
        <p:spPr bwMode="auto">
          <a:xfrm>
            <a:off x="441325" y="3854450"/>
            <a:ext cx="2868613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600" b="1" kern="0" dirty="0">
                <a:solidFill>
                  <a:schemeClr val="bg1"/>
                </a:solidFill>
                <a:ea typeface="MS PGothic" pitchFamily="34" charset="-128"/>
              </a:rPr>
              <a:t>10 Feet BGS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083555BA-A799-4C6D-BA50-20F683AC16D9}"/>
              </a:ext>
            </a:extLst>
          </p:cNvPr>
          <p:cNvSpPr txBox="1">
            <a:spLocks/>
          </p:cNvSpPr>
          <p:nvPr/>
        </p:nvSpPr>
        <p:spPr bwMode="auto">
          <a:xfrm>
            <a:off x="222250" y="3108325"/>
            <a:ext cx="80327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4800" b="1" kern="0" dirty="0">
                <a:solidFill>
                  <a:schemeClr val="bg1"/>
                </a:solidFill>
                <a:ea typeface="MS PGothic" pitchFamily="34" charset="-128"/>
              </a:rPr>
              <a:t>_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EF096F0D-CB68-4588-9A54-D585EE04352B}"/>
              </a:ext>
            </a:extLst>
          </p:cNvPr>
          <p:cNvSpPr txBox="1">
            <a:spLocks/>
          </p:cNvSpPr>
          <p:nvPr/>
        </p:nvSpPr>
        <p:spPr bwMode="auto">
          <a:xfrm>
            <a:off x="190500" y="4551363"/>
            <a:ext cx="803275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4000" b="1" kern="0" dirty="0">
                <a:solidFill>
                  <a:schemeClr val="bg1"/>
                </a:solidFill>
                <a:ea typeface="MS PGothic" pitchFamily="34" charset="-128"/>
              </a:rPr>
              <a:t>=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36FB2E66-B262-4A9A-8F31-6A2E2DA0E0F3}"/>
              </a:ext>
            </a:extLst>
          </p:cNvPr>
          <p:cNvSpPr txBox="1">
            <a:spLocks/>
          </p:cNvSpPr>
          <p:nvPr/>
        </p:nvSpPr>
        <p:spPr bwMode="auto">
          <a:xfrm>
            <a:off x="873125" y="4679950"/>
            <a:ext cx="5778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600" b="1" kern="0" dirty="0">
                <a:solidFill>
                  <a:schemeClr val="bg1"/>
                </a:solidFill>
                <a:ea typeface="MS PGothic" pitchFamily="34" charset="-128"/>
              </a:rPr>
              <a:t>5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BF2EE8-A665-4BCD-A2EE-E2248FC5C54C}"/>
              </a:ext>
            </a:extLst>
          </p:cNvPr>
          <p:cNvCxnSpPr/>
          <p:nvPr/>
        </p:nvCxnSpPr>
        <p:spPr>
          <a:xfrm flipH="1">
            <a:off x="769938" y="5208588"/>
            <a:ext cx="731837" cy="1587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DD3CD5C2-1206-43F1-809D-D62379F62681}"/>
              </a:ext>
            </a:extLst>
          </p:cNvPr>
          <p:cNvSpPr txBox="1">
            <a:spLocks/>
          </p:cNvSpPr>
          <p:nvPr/>
        </p:nvSpPr>
        <p:spPr bwMode="auto">
          <a:xfrm>
            <a:off x="1430338" y="4619625"/>
            <a:ext cx="80327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3000" b="1" kern="0" dirty="0">
                <a:solidFill>
                  <a:schemeClr val="bg1"/>
                </a:solidFill>
                <a:ea typeface="MS PGothic" pitchFamily="34" charset="-128"/>
              </a:rPr>
              <a:t>x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DEA0E5-989C-450B-AA91-DA9FD8E39475}"/>
              </a:ext>
            </a:extLst>
          </p:cNvPr>
          <p:cNvCxnSpPr/>
          <p:nvPr/>
        </p:nvCxnSpPr>
        <p:spPr>
          <a:xfrm flipH="1">
            <a:off x="2070100" y="5205413"/>
            <a:ext cx="835025" cy="635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6AE4437E-2BF6-4604-86D9-F607B5B24429}"/>
              </a:ext>
            </a:extLst>
          </p:cNvPr>
          <p:cNvSpPr txBox="1">
            <a:spLocks/>
          </p:cNvSpPr>
          <p:nvPr/>
        </p:nvSpPr>
        <p:spPr bwMode="auto">
          <a:xfrm>
            <a:off x="1974850" y="4679950"/>
            <a:ext cx="10620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600" b="1" kern="0" dirty="0">
                <a:solidFill>
                  <a:schemeClr val="bg1"/>
                </a:solidFill>
                <a:ea typeface="MS PGothic" pitchFamily="34" charset="-128"/>
              </a:rPr>
              <a:t>0.16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9C9C3D7C-DA11-4E7B-9ECC-339D81A03861}"/>
              </a:ext>
            </a:extLst>
          </p:cNvPr>
          <p:cNvSpPr txBox="1">
            <a:spLocks/>
          </p:cNvSpPr>
          <p:nvPr/>
        </p:nvSpPr>
        <p:spPr bwMode="auto">
          <a:xfrm>
            <a:off x="2840038" y="4579938"/>
            <a:ext cx="80327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4000" b="1" kern="0" dirty="0">
                <a:solidFill>
                  <a:schemeClr val="bg1"/>
                </a:solidFill>
                <a:ea typeface="MS PGothic" pitchFamily="34" charset="-128"/>
              </a:rPr>
              <a:t>=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148747-D0A2-458B-A7D6-A460F81A9F88}"/>
              </a:ext>
            </a:extLst>
          </p:cNvPr>
          <p:cNvCxnSpPr/>
          <p:nvPr/>
        </p:nvCxnSpPr>
        <p:spPr>
          <a:xfrm flipH="1" flipV="1">
            <a:off x="3533775" y="5251450"/>
            <a:ext cx="1985963" cy="1588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136E2B96-9516-439E-8F6F-31826B49C2D3}"/>
              </a:ext>
            </a:extLst>
          </p:cNvPr>
          <p:cNvSpPr txBox="1">
            <a:spLocks/>
          </p:cNvSpPr>
          <p:nvPr/>
        </p:nvSpPr>
        <p:spPr bwMode="auto">
          <a:xfrm>
            <a:off x="3481388" y="4695825"/>
            <a:ext cx="2119312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2600" b="1" kern="0" dirty="0">
                <a:solidFill>
                  <a:schemeClr val="bg1"/>
                </a:solidFill>
                <a:ea typeface="MS PGothic" pitchFamily="34" charset="-128"/>
              </a:rPr>
              <a:t>0.8 Gallons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736A83-4C5E-4AD8-8A23-3A00F65889C7}"/>
              </a:ext>
            </a:extLst>
          </p:cNvPr>
          <p:cNvSpPr/>
          <p:nvPr/>
        </p:nvSpPr>
        <p:spPr>
          <a:xfrm>
            <a:off x="7375253" y="5416164"/>
            <a:ext cx="288290" cy="34600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27E9136-002C-4FAC-A05E-82C52891FD1A}"/>
              </a:ext>
            </a:extLst>
          </p:cNvPr>
          <p:cNvCxnSpPr>
            <a:stCxn id="35" idx="3"/>
            <a:endCxn id="0" idx="1"/>
          </p:cNvCxnSpPr>
          <p:nvPr/>
        </p:nvCxnSpPr>
        <p:spPr>
          <a:xfrm>
            <a:off x="5600700" y="4992688"/>
            <a:ext cx="1774825" cy="596900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eft Brace 7">
            <a:extLst>
              <a:ext uri="{FF2B5EF4-FFF2-40B4-BE49-F238E27FC236}">
                <a16:creationId xmlns:a16="http://schemas.microsoft.com/office/drawing/2014/main" id="{6036F059-66AF-4A6C-A4D0-979EBC43B6BC}"/>
              </a:ext>
            </a:extLst>
          </p:cNvPr>
          <p:cNvSpPr/>
          <p:nvPr/>
        </p:nvSpPr>
        <p:spPr>
          <a:xfrm>
            <a:off x="5489575" y="1438275"/>
            <a:ext cx="1885949" cy="4025900"/>
          </a:xfrm>
          <a:prstGeom prst="leftBrace">
            <a:avLst>
              <a:gd name="adj1" fmla="val 8333"/>
              <a:gd name="adj2" fmla="val 7212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  <p:bldP spid="13" grpId="0"/>
      <p:bldP spid="14" grpId="0" animBg="1"/>
      <p:bldP spid="16" grpId="0"/>
      <p:bldP spid="18" grpId="0"/>
      <p:bldP spid="20" grpId="0"/>
      <p:bldP spid="22" grpId="0"/>
      <p:bldP spid="29" grpId="0"/>
      <p:bldP spid="32" grpId="0"/>
      <p:bldP spid="33" grpId="0"/>
      <p:bldP spid="3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>
            <a:extLst>
              <a:ext uri="{FF2B5EF4-FFF2-40B4-BE49-F238E27FC236}">
                <a16:creationId xmlns:a16="http://schemas.microsoft.com/office/drawing/2014/main" id="{3C704664-B50D-433F-A7A4-B284E7B3E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579563"/>
            <a:ext cx="3506788" cy="52784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Purging is the process of removing stagnant water from a monitoring well prior to sampling</a:t>
            </a:r>
          </a:p>
          <a:p>
            <a:pPr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Purging is usually conducted utilizing your bladder pump and a flow-through cell</a:t>
            </a:r>
          </a:p>
          <a:p>
            <a:pPr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Containerize all purge water until laboratory results show that no contamination exists.</a:t>
            </a:r>
          </a:p>
          <a:p>
            <a:pPr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Label each container with: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Monitoring well number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The time and date</a:t>
            </a:r>
          </a:p>
          <a:p>
            <a:pPr lvl="1" eaLnBrk="1" hangingPunct="1"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Your contact information</a:t>
            </a:r>
          </a:p>
          <a:p>
            <a:pPr eaLnBrk="1" hangingPunct="1">
              <a:defRPr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CA978F-0803-4502-A207-0516FFF7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8" y="261938"/>
            <a:ext cx="4068762" cy="1214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Purging of the Monitoring Well</a:t>
            </a:r>
          </a:p>
        </p:txBody>
      </p:sp>
      <p:sp>
        <p:nvSpPr>
          <p:cNvPr id="16388" name="AutoShape 2" descr="Image result for ysi professional plus">
            <a:extLst>
              <a:ext uri="{FF2B5EF4-FFF2-40B4-BE49-F238E27FC236}">
                <a16:creationId xmlns:a16="http://schemas.microsoft.com/office/drawing/2014/main" id="{D5A615D6-11B2-4E05-835C-371D889F2B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AutoShape 4" descr="Image result for ysi professional plus">
            <a:extLst>
              <a:ext uri="{FF2B5EF4-FFF2-40B4-BE49-F238E27FC236}">
                <a16:creationId xmlns:a16="http://schemas.microsoft.com/office/drawing/2014/main" id="{918FAE39-947D-4048-9502-83F957D210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3318" name="Picture 8" descr="Image result for purging groundwater monitoring well">
            <a:extLst>
              <a:ext uri="{FF2B5EF4-FFF2-40B4-BE49-F238E27FC236}">
                <a16:creationId xmlns:a16="http://schemas.microsoft.com/office/drawing/2014/main" id="{C94406D7-973B-4F5F-BD66-80F91EC0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-7938"/>
            <a:ext cx="497205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Related image">
            <a:extLst>
              <a:ext uri="{FF2B5EF4-FFF2-40B4-BE49-F238E27FC236}">
                <a16:creationId xmlns:a16="http://schemas.microsoft.com/office/drawing/2014/main" id="{322D4980-CCFB-423C-9A46-7BC5881EC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151188"/>
            <a:ext cx="49720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>
            <a:extLst>
              <a:ext uri="{FF2B5EF4-FFF2-40B4-BE49-F238E27FC236}">
                <a16:creationId xmlns:a16="http://schemas.microsoft.com/office/drawing/2014/main" id="{D130B756-4EDF-4898-9879-7837ECA03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8" y="1676400"/>
            <a:ext cx="4876800" cy="5316538"/>
          </a:xfrm>
        </p:spPr>
        <p:txBody>
          <a:bodyPr/>
          <a:lstStyle/>
          <a:p>
            <a:pPr marL="3429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bg1"/>
                </a:solidFill>
              </a:rPr>
              <a:t>At least 3 well volumes should be removed (purged) or water quality parameters should have stabilized.</a:t>
            </a:r>
          </a:p>
          <a:p>
            <a:pPr marL="742950" lvl="2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1300">
                <a:solidFill>
                  <a:schemeClr val="bg1"/>
                </a:solidFill>
              </a:rPr>
              <a:t>Purging is done using low-flow techniques ensuring that the well drawdown doesn’t exceed 0.3 feet</a:t>
            </a:r>
          </a:p>
          <a:p>
            <a:pPr marL="742950" lvl="2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1300">
                <a:solidFill>
                  <a:schemeClr val="bg1"/>
                </a:solidFill>
              </a:rPr>
              <a:t>Flow rates are required to be between 50-500 mL/min</a:t>
            </a:r>
          </a:p>
          <a:p>
            <a:pPr marL="3429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bg1"/>
                </a:solidFill>
              </a:rPr>
              <a:t>Water quality parameters are considered stable when three successive readings, collected 3-5 minutes apart, are within ADEC standards. </a:t>
            </a:r>
          </a:p>
          <a:p>
            <a:pPr marL="3429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bg1"/>
                </a:solidFill>
              </a:rPr>
              <a:t>A minimum of three (minimum of four if using temperature as an indicator) of these parameters must be monitored and recorded. </a:t>
            </a:r>
          </a:p>
          <a:p>
            <a:pPr marL="800100" lvl="3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1300">
                <a:solidFill>
                  <a:schemeClr val="bg1"/>
                </a:solidFill>
              </a:rPr>
              <a:t>± 3% for temperature (minimum of ± 0.2oC), </a:t>
            </a:r>
          </a:p>
          <a:p>
            <a:pPr marL="800100" lvl="3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1300">
                <a:solidFill>
                  <a:schemeClr val="bg1"/>
                </a:solidFill>
              </a:rPr>
              <a:t>± 0.1 for pH, </a:t>
            </a:r>
          </a:p>
          <a:p>
            <a:pPr marL="800100" lvl="3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1300">
                <a:solidFill>
                  <a:schemeClr val="bg1"/>
                </a:solidFill>
              </a:rPr>
              <a:t>± 3% for conductivity, </a:t>
            </a:r>
          </a:p>
          <a:p>
            <a:pPr marL="800100" lvl="3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1300">
                <a:solidFill>
                  <a:schemeClr val="bg1"/>
                </a:solidFill>
              </a:rPr>
              <a:t>± 10% for dissolved oxygen (DO), and </a:t>
            </a:r>
          </a:p>
          <a:p>
            <a:pPr marL="800100" lvl="3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1300">
                <a:solidFill>
                  <a:schemeClr val="bg1"/>
                </a:solidFill>
              </a:rPr>
              <a:t>± 10% for turbidity</a:t>
            </a:r>
          </a:p>
          <a:p>
            <a:pPr marL="342900" lvl="1" indent="-342900" eaLnBrk="1" hangingPunct="1">
              <a:buFont typeface="Arial" panose="020B0604020202020204" pitchFamily="34" charset="0"/>
              <a:buChar char="•"/>
            </a:pPr>
            <a:endParaRPr lang="en-US" altLang="en-US" sz="1600">
              <a:solidFill>
                <a:schemeClr val="bg1"/>
              </a:solidFill>
            </a:endParaRPr>
          </a:p>
          <a:p>
            <a:pPr eaLnBrk="1" hangingPunct="1"/>
            <a:endParaRPr lang="en-US" altLang="en-US" sz="1600">
              <a:solidFill>
                <a:schemeClr val="bg1"/>
              </a:solidFill>
            </a:endParaRPr>
          </a:p>
          <a:p>
            <a:pPr eaLnBrk="1" hangingPunct="1"/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74DBDC-560A-4D10-8C81-F0A27DD2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8" y="111125"/>
            <a:ext cx="4586287" cy="11826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Prior to Collecting Samples</a:t>
            </a:r>
          </a:p>
        </p:txBody>
      </p:sp>
      <p:sp>
        <p:nvSpPr>
          <p:cNvPr id="17412" name="AutoShape 2" descr="Image result for ysi professional plus">
            <a:extLst>
              <a:ext uri="{FF2B5EF4-FFF2-40B4-BE49-F238E27FC236}">
                <a16:creationId xmlns:a16="http://schemas.microsoft.com/office/drawing/2014/main" id="{4F1CF181-564B-4416-B9FC-54CD9CFC89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AutoShape 4" descr="Image result for ysi professional plus">
            <a:extLst>
              <a:ext uri="{FF2B5EF4-FFF2-40B4-BE49-F238E27FC236}">
                <a16:creationId xmlns:a16="http://schemas.microsoft.com/office/drawing/2014/main" id="{FE2DA62B-BDD4-45BF-BDD2-1E64806C4C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Image result for purging groundwater monitoring well">
            <a:extLst>
              <a:ext uri="{FF2B5EF4-FFF2-40B4-BE49-F238E27FC236}">
                <a16:creationId xmlns:a16="http://schemas.microsoft.com/office/drawing/2014/main" id="{1216E4A2-71F3-414D-BD40-161F199A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8" r="9799"/>
          <a:stretch>
            <a:fillRect/>
          </a:stretch>
        </p:blipFill>
        <p:spPr bwMode="auto">
          <a:xfrm>
            <a:off x="5113338" y="-7938"/>
            <a:ext cx="403066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>
            <a:extLst>
              <a:ext uri="{FF2B5EF4-FFF2-40B4-BE49-F238E27FC236}">
                <a16:creationId xmlns:a16="http://schemas.microsoft.com/office/drawing/2014/main" id="{3F23A5F9-D3E8-4BE6-9AB8-FB3C92D02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-9525"/>
            <a:ext cx="6983412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2" descr="data:image/jpeg;base64,/9j/4AAQSkZJRgABAQAAAQABAAD/2wCEAAkGBxQSEhUSEhEWFBUVGBUYFBQVGBQXFhUVFxYWFxcVFBUYHCggGBslGxgXITEhJSkrLi4uFx80ODMsNygtLisBCgoKDg0OGxAQGysfHBwtLSwsLCwsLywsLCwsLCssLCwsLCwsLCwsLCwsLCwsLCwsLCwsLCwsLCwsLCwsLCwsLP/AABEIAOEA4QMBIgACEQEDEQH/xAAcAAEAAgIDAQAAAAAAAAAAAAAABQYEBwECAwj/xABNEAACAQICBAcLBgwEBwAAAAAAAQIDEQQhBRIxUQYHIkFhcZETMlJTcoGSobHB0SRCsrPS4RQWIzNjc5Oio8LT8BVUYoIXJTRDROLx/8QAGQEBAQEBAQEAAAAAAAAAAAAAAAECAwQF/8QAIBEBAAMAAgICAwAAAAAAAAAAAAECERIxA0ETITJRYf/aAAwDAQACEQMRAD8A3iAAAAAAAAAAAAAAAAAAAAAAAAAAAAAAAAAAAAAAAAAAAAAAAARUuEmDTaeMoJp2a7rTumubaZOmamrh60t1Oo+yDZ8yUtgH0ouEWEf/AJdD9rT+J3WncN/mqP7Wn8T5suc06blKMIx1pSaUYra5PJImj6UWmcP/AJij+0h8TstK0PH0vTh8TU+i+BNGlFSxV603tjHXVOLs3ZKOcut7cskZmJ4M4GotXuDp3tacNeFm0mtvJe3nTQ0bPWkKXjqfpx+JysdT8bD0o/E+deE+hpYKooy5VOd3TqJWvbapLmksuu6e9KKjJPYNH1B+GU/GQ9KPxPSnWjLvZJ77NP2Hy1NFj4scY6WkqTTajJSjNczUrJX6FKz8w0fQoAKAAAAAAAAAAAAAAAAAAAAAAAAIrhVK2CxT/QVvq5HzdFH0Xw3lbR+K/U1F2xa9587JEkHKyb3EzxdOLxmvNXcadSUedppJZLn5LkQOOXIfm9p56L0jLD1oVYOzjmm81fNNSXguLs+hsI3Vj6Wu1dxWq048vVle8c9l723eFbpPPD0Lzi41Yzas5pTi9a17OVruVrxavbb24OieEeGqwjaWo7W1J1NWV9nIlJqM45ZNO+WxGXjNLYamnKVVR5/zu3oUYScn1W+6fbX0iOM2zwa10lNTg1bNJtTTSk0r5J+o1VhZ2duwsHDXhN+FzSgnGlDvU9snknKWe2yStzedlejHlRRWUjIkeCMb4tW8B/SijA1CY4E0/li8n+eBFfRgANAAAAAAAAAAAAAAAAAAAAAAAACu8YU7aOxPkW7ZRXvPn5I3zxoStoyv0uiu2tT9xohIkjpWp60Wt/tIjof3pk0zFxeFUs1k/U+sIj4uUe9k7dDt2o4cpva35xOjKO1P27txwk3sTfUmB6RjbbmzKwFK8tbmWzrPLD4OT77Jev7iTglFWSsgOWib4CR+WLqj66kCEZYOL6PyxddP11YBX0AACgAAAAAAAAAAAAAAAAAAAAAAACn8a87aOqdM6S/iRfuNFtm7eOCVsB11afsk/caPkySOKCnJXUHttzHfuM/AfaviSei1+TRmGdRAKlLwZ9kPthwlzQl51FfzE+0dGhogbT8W+1HMVPng/P8AcTlug5stw0QknbJ+/wB+ZaOLlXxkfKpfWIq+J7+XWy08Wi+WLyqP0mVW+wAaAAAAAAAAAAAAAAAAAAAAAAAAGvuOqdsFSW+vH1U6rNLSZuPjtl8moLfWb7KcviabkiSJrRq5CO+Kpa2qsra2afOrPJLn+4wcNpBRik4t26jivj1JxcU043tdJrNW5mZiEZSoOMaqi0uaOeUclt3O5zDC6s1q2S1XrZ7XlbLdtMJ4lOMk78p3eS766eWezI9KWNWtryve1slla9+dgd8RCLleCesmm3yravPZ7GzKhiE9/wDbsYGGxmolH5qWTS5XW87HrDGq/fStlk0vPncDCrd/Lyn7S28WC+V/76PtmVKbvJve2/WXHiqV8X/up+pTZVhvQAGgAAAAAAAAAAAAAAAAAAAAAAABrDjvlyMLHfKq+xQXvNUygbQ47ZcvCR6Kz9dJGuKVJSlZ3aSlJpXV9WEmldZpXS2ZkzZxJYfcznUMlNPZQT6nXfsqHEppbaEV1vEK/V+UO3wWY5w8NU51T3U1/l0/PiP6h1daHiY9WtiP6g+C684eOqFAnNBUMNWbhOlqz2q1SraS6Lz2rcTX4uYfwJenU97OVqzWclqJ3pS9UuHFG74q/wDrj9GoVbG0VCpOCd1GUknz2TazLLxOu+JXlr6FQit8AAoAAAAAAAAAAAAAAAAAAAAAAAA1Jx0SviMMt1Ob7ZL4FBobZeRP2W95deOKfy6lHdQi+2db7JSaHz/Il7Yr3lr+UJPSc4JO1OrZpNtat99n8T102k8PUU3rOL1oXcdZZrwfP5iI0FpWNHWU4a0XnkldNc6vzf315GmNOUqlKcIU5KUrK7UUtqbzT3HotS3ybDnExxSej8U6eDpuNOVSVpWjFN/OltaWSIjhZNShSq6jjJtxesnGVrXtJPbZ+07aH4SwpU1TqRb1e9cdXY87NNrnMThHpaGIjBQUlqtt3tutlZitLR5Nz2szHFEwquLUouzVmnue8vegdLqvDOynHvl/MuhmvjJwOJlTmpwdmvXvT6GdfL44vH9YrbGbpSX5ar5c/pMsfEur4peU/qqpWMf+dq/rKn05Fq4kf+pfn+rmeB3b1ABQADYAGHPStCLtKvST3OcE+y5k06qkrxaknsad12oDuAAAAAAAAAAAAAAAAAANKcbjvpFdFCC/eqv3lPov85+rf1lJe8tPGnK+kqnRTpr91P3lSg/zn6u38WiWn5QzbpiyOrZxJnW59JwXbR+Iowo0lOUItx2Oy23d5butld4S1Kc5qdK23VlKLTjLkxfNldXsSejNOUO5wjVVpQyT1dbK21PmfM1/aweEmOpVe59yfeuTlk47bW9h5aVmL9S6Tk1QyR6Uo5rrR0TPeh3y617T1Sw98b+cq+XU+nItnEavlMup/RZU8Y/ylTyp/SZZ+I7ERhWrTnJRjCEpSk8lFJK7b3WPlvQ3wCsaR4SuMdaK1I82suW+fZsj5/PYiXwkquzVapZ55LDNJZXvZOyzt5uq9F4xeIjThOpN2jCMpSe6MU232IpWK0nKrTVWrskk40rrVjrWcY22Skr5yd872ssjG0/wirfgeITgq8JUa0bwSjUjeEo61r6tRJ7barsnbW2GsuCXGAqUI0cUp8iKhGrCzvGPeKpHbdLLWjdtbVlcDY8NJzzXqUbrfe8Zyysn835yuMNOM7zhKWHqLNVYrubbSedSPeVIZ97K627HZkH+OGCaTeKmrZ/96LfQ04p+rsIfTHGRTUHTwynVbVlOorQj08pKc3lsaSd829hNXI/bbXAXhE8bQk6ijGtRqTo11G+r3Sm7OUL56slZrdms7XLGat4hG3h8S5O8pVlKTe1tx2s2kWEAAAAAAAAAAAAAAAAaD4yKl9KYno7mv4VIr+Dw7qKqoq7UL232nBu3TkSvD2pfSWLf+tLshBe4xuCudSp5HtkvgInJ1JQdam45Pr5mdYE7pzR1m5KyTd3zJbOWt+WT6rlfs080115HvpflGuMxi506WGp0aUqsILWhF3cL3dru7UXmRWlsFTVWjKmrRq2vGzSycVdR5rpkto7StCVCEKjinFRTjLPOKVpIjOEOkIOrRlCSmoXbt1xaTfmPPTlz9+25zFgq6PwydnRp3bsuRHN9GXSip4/CxpYjucdl4tdGtZ2v0Fq/xjDzSfdIZpZStddD6Sr6TrRni9aLTWtTSa2PKKL4eWzul8x4Yt8uflS9rMfg3jZUcJiqkNsXh3a9lJLEUHqtrmdrPoO+Jlyp9cvaeWgMFOpgMdqK+pGlUkl4EKtJzfmWfUmeZ0bT0RpeljKaqUpxk0nrRm569NNNcuKfJaTa1tjzs7GX3HlbYNXukpS1nnvctvwNB0ZuMlKOTWxrJrqazXmM2emMS1b8Jr23d2rW7HMYa23wk4QUsFRzny3GWpRbvOTatFSVuTD5zk7blm7GkquGlGMZOLUJZRk09WTWTSextbj2jG7bebebb2t72bp4AaM/5fCNWCaqOctSaTWo3ldPfa/nJM5CxGtJOm1k010NNe0yMJSc5KMIuUm8oxTbb6Ejfdbghg52csLTdlZZNK26ydjOwOhqNBWo0adO+3UhGLfW0rsz8jXB24otAywuEk6mVSrPWlHwEklGN9+1vrLyR2g1an537ESJuOmZ7AAVAAAAAAAAAAAAAB828MJ3x+Mf6aouyTXuMXQGkIUak3UdlKKSdm803k7Z8/qHCGd8Xi3vxFb62Zj6HwtOo6jqptR7mkotq7qOaztnlqrtZEWGrpzDS21P3Z+dd6VzSKpObdOtHVexSVRNdHe7Cd/F6h4MvSn8ThcHqG6XpSNVvNeiY1W9SPjYfv8A2TiVJeNh2y+Bn6X0ZGlKOrT1oyaSblK6k+Z5mJPBtbaa9OW9rb5n2o7R5PJMemOMPPuX6Wn6X3HvhaajKMnVp2Ti3aV3ZO7skrtnksL+jXpvdfcZOGwSbSlCybSup5q7tdXjZl5+TPRxh4Tne733yLfxNUFKGNi9joSi+qWrcpsdj85feI2neOMv4u3aeZ0hnYjisw83GcZ6kvnxSfc5PfqqScctuq0ueyIivxRVNfk4mmo83Jm2vibXijs2R1yGutG8VtGlnOs6svmtxtBPfqXzfWy64aioRjBbIpJeZWM2TMXWyRmx094xOWjiDOXIzhqY0P3j6/cjOMDQ75D8p+xGedY6c5AAVAAAAAAAAAAAAAB8u6RetVrS8KrUfbJv3nTRuMjSctaGupajVnZpwcmn0996jL0/oWrQqypTVpRfK6XvW9PamREsFMiJv/HafiZ+kvicx07STv3Kd+tfEgVgph4SYE5V03RkmnSqWfSuu/fbb27CL/CIeMr83NDm2fOMb8FkFhZli0wYyYVoeHW2372nt9I98NXpqzvWlqtSUWoJNptq71m9pgxwkz2hhJmudkyHMIZPqZsDiOSUMY3klBXe7JlEWFn0mzeJnRzUcYvCjTjfmTaqXXXa3aYahcaMj2ZS3VnRm4S7pFxfexk0vR2HvU0vJLWvUdv9UF7UZ12+lrqRO/8AhzlThOnaV1mt/TF85TMUqtamp01UmnJRa123d5LkXtq357GytF4d06NOD2xhFPrSz9ZY+2LSgHCSycJLzM9qODqT2RaW+WX/ANLGC4y8sLQUIqK5ufe+dnqAVAAAAAAAAAAAAAAAAEHwj4K4fG6rqpqUdk46utbwXrJpogHxWYTw6v8AB/pl7AFCfFVhfGVOyl9g4fFXhfDn2U/sl+AGv3xU4Xxk/Rp/ZOP+FOG8bL0afwNggDXj4qKHNWl6EDsuKyj45/s4/E2CANff8L6fj/4f/uXLQuiKeFpqlSjZbW+eT3szwBh6Q0XSrr8rTUrbHsa6msyL/FDD3utfq1rr1lgANYmC0dTpK0Fz3bbbd9+ZlgAAAAAAAAAAAAAAAAAAAAAAAAAAAAAAAAAAAAAAAAAAAAAAAAAAAAAAAAAAAAAAAAAAAAAAAAAAAAAAAAAAAAAAAAAAAAAAH//Z">
            <a:extLst>
              <a:ext uri="{FF2B5EF4-FFF2-40B4-BE49-F238E27FC236}">
                <a16:creationId xmlns:a16="http://schemas.microsoft.com/office/drawing/2014/main" id="{7F4D066E-BAFE-425C-B99C-2EE5ADE2C6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AutoShape 2" descr="Image result for pid soil">
            <a:extLst>
              <a:ext uri="{FF2B5EF4-FFF2-40B4-BE49-F238E27FC236}">
                <a16:creationId xmlns:a16="http://schemas.microsoft.com/office/drawing/2014/main" id="{B7A06B63-1FD0-4EFE-8511-F20D1BA745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E225607-F682-47DB-92B1-DDE74DE6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52737" y="26924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Typical Groundwater Sampling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Image result for groundwater sampling">
            <a:extLst>
              <a:ext uri="{FF2B5EF4-FFF2-40B4-BE49-F238E27FC236}">
                <a16:creationId xmlns:a16="http://schemas.microsoft.com/office/drawing/2014/main" id="{C75A3D83-7CB0-4260-9B8F-A0A9AD18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/>
          <a:stretch>
            <a:fillRect/>
          </a:stretch>
        </p:blipFill>
        <p:spPr bwMode="auto">
          <a:xfrm>
            <a:off x="0" y="3589338"/>
            <a:ext cx="4789488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49657C-2451-4A95-9ADF-922C64676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6013" y="2266950"/>
            <a:ext cx="4011612" cy="4292600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1950" dirty="0">
                <a:solidFill>
                  <a:schemeClr val="bg1"/>
                </a:solidFill>
              </a:rPr>
              <a:t>Water samples should generally be collected from the top 1 foot of the water table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1950" dirty="0">
                <a:solidFill>
                  <a:schemeClr val="bg1"/>
                </a:solidFill>
              </a:rPr>
              <a:t>Collect volatile samples first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1950" dirty="0">
                <a:solidFill>
                  <a:schemeClr val="bg1"/>
                </a:solidFill>
              </a:rPr>
              <a:t>Determine if the jar/bottle requires no headspace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1950" dirty="0">
                <a:solidFill>
                  <a:schemeClr val="bg1"/>
                </a:solidFill>
              </a:rPr>
              <a:t>Fill sample bottles to laboratory specifications to ensure that you do not overfill sample bottles and spill preservatives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1950" dirty="0">
              <a:solidFill>
                <a:schemeClr val="bg1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1950" dirty="0">
              <a:solidFill>
                <a:schemeClr val="bg1"/>
              </a:solidFill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sz="195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616D49-81A0-4949-A558-D2D74FB9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013" y="-123825"/>
            <a:ext cx="4122737" cy="22939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/>
              <a:t>Collection of Groundwater Samples for Laboratory Analysis</a:t>
            </a:r>
          </a:p>
        </p:txBody>
      </p:sp>
      <p:sp>
        <p:nvSpPr>
          <p:cNvPr id="20485" name="AutoShape 2" descr="Image result for ysi professional plus">
            <a:extLst>
              <a:ext uri="{FF2B5EF4-FFF2-40B4-BE49-F238E27FC236}">
                <a16:creationId xmlns:a16="http://schemas.microsoft.com/office/drawing/2014/main" id="{AC1362B1-871C-4BED-88D7-1F1C70AFD1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AutoShape 4" descr="Image result for ysi professional plus">
            <a:extLst>
              <a:ext uri="{FF2B5EF4-FFF2-40B4-BE49-F238E27FC236}">
                <a16:creationId xmlns:a16="http://schemas.microsoft.com/office/drawing/2014/main" id="{12E32E9B-0999-4C62-8C9D-0D6CB83671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0487" name="Picture 8" descr="Image result for groundwater sampling">
            <a:extLst>
              <a:ext uri="{FF2B5EF4-FFF2-40B4-BE49-F238E27FC236}">
                <a16:creationId xmlns:a16="http://schemas.microsoft.com/office/drawing/2014/main" id="{F65C68C2-F8C4-4916-8568-5108315B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4794251" cy="359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EB2DB2-C733-4C48-AF05-01AA5281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11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Other Tips?</a:t>
            </a:r>
            <a:br>
              <a:rPr lang="en-US" dirty="0"/>
            </a:br>
            <a:endParaRPr lang="en-US" dirty="0"/>
          </a:p>
        </p:txBody>
      </p:sp>
      <p:sp>
        <p:nvSpPr>
          <p:cNvPr id="21507" name="Text Box 8">
            <a:extLst>
              <a:ext uri="{FF2B5EF4-FFF2-40B4-BE49-F238E27FC236}">
                <a16:creationId xmlns:a16="http://schemas.microsoft.com/office/drawing/2014/main" id="{67AB0BE3-526D-4182-92C4-AB4060F7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6581775"/>
            <a:ext cx="304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Developed by Zender Environmental (2016)</a:t>
            </a:r>
          </a:p>
        </p:txBody>
      </p:sp>
      <p:sp>
        <p:nvSpPr>
          <p:cNvPr id="21508" name="AutoShape 2" descr="Image result for ysi professional plus">
            <a:extLst>
              <a:ext uri="{FF2B5EF4-FFF2-40B4-BE49-F238E27FC236}">
                <a16:creationId xmlns:a16="http://schemas.microsoft.com/office/drawing/2014/main" id="{36A87E5B-A63B-43E5-8F09-2BA5B159EE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09" name="AutoShape 4" descr="Image result for ysi professional plus">
            <a:extLst>
              <a:ext uri="{FF2B5EF4-FFF2-40B4-BE49-F238E27FC236}">
                <a16:creationId xmlns:a16="http://schemas.microsoft.com/office/drawing/2014/main" id="{FDCE5FDA-8C3F-4EF2-9C7B-49B99E500B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21510" name="Content Placeholder 4">
            <a:extLst>
              <a:ext uri="{FF2B5EF4-FFF2-40B4-BE49-F238E27FC236}">
                <a16:creationId xmlns:a16="http://schemas.microsoft.com/office/drawing/2014/main" id="{FE214416-2841-47EA-A511-BBB9BB2F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37DB55-A5B4-4E72-ACFF-52C89487CE88}"/>
              </a:ext>
            </a:extLst>
          </p:cNvPr>
          <p:cNvSpPr txBox="1">
            <a:spLocks/>
          </p:cNvSpPr>
          <p:nvPr/>
        </p:nvSpPr>
        <p:spPr bwMode="auto">
          <a:xfrm>
            <a:off x="3373438" y="6084888"/>
            <a:ext cx="238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Maiandra G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https://www.youtube.com/watch?v=oNWAerr_xEE</a:t>
            </a:r>
          </a:p>
        </p:txBody>
      </p:sp>
      <p:pic>
        <p:nvPicPr>
          <p:cNvPr id="7" name="What Is Groundwater">
            <a:hlinkClick r:id="" action="ppaction://media"/>
            <a:extLst>
              <a:ext uri="{FF2B5EF4-FFF2-40B4-BE49-F238E27FC236}">
                <a16:creationId xmlns:a16="http://schemas.microsoft.com/office/drawing/2014/main" id="{1D36235B-0323-4084-9702-769491A20A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80" y="612745"/>
            <a:ext cx="8820849" cy="495849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790027F-692C-4850-9D12-7A2DB3E3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2">
            <a:extLst>
              <a:ext uri="{FF2B5EF4-FFF2-40B4-BE49-F238E27FC236}">
                <a16:creationId xmlns:a16="http://schemas.microsoft.com/office/drawing/2014/main" id="{889E2EA3-E4F9-4539-B054-4EC5BD86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7B1658E1-F3AD-4620-80DE-67B1CAAE0C88}" type="slidenum">
              <a:rPr lang="en-US" altLang="en-US" smtClean="0">
                <a:latin typeface="Lucida Sans Unicode" panose="020B0602030504020204" pitchFamily="34" charset="0"/>
              </a:rPr>
              <a:pPr>
                <a:defRPr/>
              </a:pPr>
              <a:t>3</a:t>
            </a:fld>
            <a:endParaRPr lang="en-US" altLang="en-US">
              <a:latin typeface="Lucida Sans Unicode" panose="020B0602030504020204" pitchFamily="34" charset="0"/>
            </a:endParaRPr>
          </a:p>
        </p:txBody>
      </p:sp>
      <p:sp>
        <p:nvSpPr>
          <p:cNvPr id="6147" name="AutoShape 2" descr="Image result for voa vial">
            <a:extLst>
              <a:ext uri="{FF2B5EF4-FFF2-40B4-BE49-F238E27FC236}">
                <a16:creationId xmlns:a16="http://schemas.microsoft.com/office/drawing/2014/main" id="{0FF228D9-A7C1-4CEC-B2B6-369FE9F18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s://water.usgs.gov/edu/graphics/gwcontamination.gif">
            <a:extLst>
              <a:ext uri="{FF2B5EF4-FFF2-40B4-BE49-F238E27FC236}">
                <a16:creationId xmlns:a16="http://schemas.microsoft.com/office/drawing/2014/main" id="{B2B4E444-9C27-4B1A-A60C-313421E2E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17490" r="12614"/>
          <a:stretch>
            <a:fillRect/>
          </a:stretch>
        </p:blipFill>
        <p:spPr bwMode="auto">
          <a:xfrm>
            <a:off x="646113" y="1492250"/>
            <a:ext cx="7924800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DD6B253A-EF30-4D4F-B7DE-75E36103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60338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/>
              <a:t>Transport of Soil Contamination &amp; Impacts on Groundwater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C36E01-17B5-4A44-B804-919124A3F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2085975"/>
            <a:ext cx="4019550" cy="5053013"/>
          </a:xfrm>
        </p:spPr>
        <p:txBody>
          <a:bodyPr>
            <a:normAutofit fontScale="625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chemeClr val="bg1"/>
                </a:solidFill>
              </a:rPr>
              <a:t>Depth to groundwater?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solidFill>
                  <a:schemeClr val="bg1"/>
                </a:solidFill>
              </a:rPr>
              <a:t>Which aquifers are impacted?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solidFill>
                  <a:schemeClr val="bg1"/>
                </a:solidFill>
              </a:rPr>
              <a:t>Is there a confining layer?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chemeClr val="bg1"/>
                </a:solidFill>
              </a:rPr>
              <a:t>Flow direction?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solidFill>
                  <a:schemeClr val="bg1"/>
                </a:solidFill>
              </a:rPr>
              <a:t>Is there a potential for the groundwater contamination to negatively impact a nearby water body?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chemeClr val="bg1"/>
                </a:solidFill>
              </a:rPr>
              <a:t>Health and safety?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solidFill>
                  <a:schemeClr val="bg1"/>
                </a:solidFill>
              </a:rPr>
              <a:t>Are there any water-supply wells in the area?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>
                <a:solidFill>
                  <a:schemeClr val="bg1"/>
                </a:solidFill>
              </a:rPr>
              <a:t>Where is the source area?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solidFill>
                  <a:schemeClr val="bg1"/>
                </a:solidFill>
              </a:rPr>
              <a:t>Can the source area be remediated?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>
                <a:solidFill>
                  <a:schemeClr val="bg1"/>
                </a:solidFill>
              </a:rPr>
              <a:t>Is there free-product present?</a:t>
            </a:r>
          </a:p>
          <a:p>
            <a:pPr marL="109728" indent="0" eaLnBrk="1" fontAlgn="auto" hangingPunct="1">
              <a:spcAft>
                <a:spcPts val="0"/>
              </a:spcAft>
              <a:buFont typeface="Wingdings 3"/>
              <a:buNone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5AD4A2-82D7-41C6-A321-62D6F77F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495300"/>
            <a:ext cx="4044950" cy="11033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Groundwater Contamination</a:t>
            </a:r>
          </a:p>
        </p:txBody>
      </p:sp>
      <p:sp>
        <p:nvSpPr>
          <p:cNvPr id="7172" name="AutoShape 2" descr="Image result for ysi professional plus">
            <a:extLst>
              <a:ext uri="{FF2B5EF4-FFF2-40B4-BE49-F238E27FC236}">
                <a16:creationId xmlns:a16="http://schemas.microsoft.com/office/drawing/2014/main" id="{F9E5CC08-C5F3-401E-821A-EF7E0393F6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7173" name="AutoShape 4" descr="Image result for ysi professional plus">
            <a:extLst>
              <a:ext uri="{FF2B5EF4-FFF2-40B4-BE49-F238E27FC236}">
                <a16:creationId xmlns:a16="http://schemas.microsoft.com/office/drawing/2014/main" id="{BC4AB172-26D4-445B-A008-69B5BC92BB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3">
            <a:extLst>
              <a:ext uri="{FF2B5EF4-FFF2-40B4-BE49-F238E27FC236}">
                <a16:creationId xmlns:a16="http://schemas.microsoft.com/office/drawing/2014/main" id="{E918D7C5-508C-4A40-B7BC-EE9AF45C3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-4763"/>
            <a:ext cx="2987675" cy="313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Image result for groundwater monitoring well">
            <a:extLst>
              <a:ext uri="{FF2B5EF4-FFF2-40B4-BE49-F238E27FC236}">
                <a16:creationId xmlns:a16="http://schemas.microsoft.com/office/drawing/2014/main" id="{3EABF7EA-5107-4C06-B157-3D3D08D2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588"/>
            <a:ext cx="2087563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mage result for groundwater monitoring well">
            <a:extLst>
              <a:ext uri="{FF2B5EF4-FFF2-40B4-BE49-F238E27FC236}">
                <a16:creationId xmlns:a16="http://schemas.microsoft.com/office/drawing/2014/main" id="{8A332351-97DA-4820-85BC-B835915F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133725"/>
            <a:ext cx="45053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>
            <a:extLst>
              <a:ext uri="{FF2B5EF4-FFF2-40B4-BE49-F238E27FC236}">
                <a16:creationId xmlns:a16="http://schemas.microsoft.com/office/drawing/2014/main" id="{E7A698CF-9408-4A72-AAB6-F0BD7B75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138"/>
            <a:ext cx="7848600" cy="4462462"/>
          </a:xfrm>
        </p:spPr>
        <p:txBody>
          <a:bodyPr/>
          <a:lstStyle/>
          <a:p>
            <a:pPr eaLnBrk="1" hangingPunct="1">
              <a:defRPr/>
            </a:pPr>
            <a:endParaRPr lang="en-US" altLang="en-US"/>
          </a:p>
          <a:p>
            <a:pPr eaLnBrk="1" hangingPunct="1">
              <a:defRPr/>
            </a:pPr>
            <a:endParaRPr lang="en-US" altLang="en-US"/>
          </a:p>
        </p:txBody>
      </p:sp>
      <p:sp>
        <p:nvSpPr>
          <p:cNvPr id="8195" name="AutoShape 2" descr="Image result for ysi professional plus">
            <a:extLst>
              <a:ext uri="{FF2B5EF4-FFF2-40B4-BE49-F238E27FC236}">
                <a16:creationId xmlns:a16="http://schemas.microsoft.com/office/drawing/2014/main" id="{00C8FD27-6D85-4A79-9871-AFF92BF4AC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AutoShape 4" descr="Image result for ysi professional plus">
            <a:extLst>
              <a:ext uri="{FF2B5EF4-FFF2-40B4-BE49-F238E27FC236}">
                <a16:creationId xmlns:a16="http://schemas.microsoft.com/office/drawing/2014/main" id="{971BDC3F-11DB-4BB3-BB5F-782C53EEB3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E101C85E-0D92-4912-892C-784BDFCC8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7938"/>
            <a:ext cx="6618287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8986E0-E31F-45A7-B73D-2D5F2655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01925" y="2860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Typical Groundwater Monitoring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>
            <a:extLst>
              <a:ext uri="{FF2B5EF4-FFF2-40B4-BE49-F238E27FC236}">
                <a16:creationId xmlns:a16="http://schemas.microsoft.com/office/drawing/2014/main" id="{591E6FFC-DF03-40B1-A3F7-5203BE28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2192338"/>
            <a:ext cx="4916488" cy="424021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In some cases, highly-contaminated aquifers may contain a floating layer of Non-aqueous phase liquids (NAPLs) or contaminants that do no dissolve or mix easily with water</a:t>
            </a:r>
          </a:p>
          <a:p>
            <a:pPr eaLnBrk="1" hangingPunct="1"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You can utilize an oil-water interface probe to determine the presence of, and amount of NAPL in you water column.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31C7F1-94CD-461E-8A7F-52D49760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60338"/>
            <a:ext cx="5599113" cy="174148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/>
              <a:t>Determine if Free-Product is Present</a:t>
            </a:r>
          </a:p>
        </p:txBody>
      </p:sp>
      <p:sp>
        <p:nvSpPr>
          <p:cNvPr id="9220" name="AutoShape 2" descr="Image result for ysi professional plus">
            <a:extLst>
              <a:ext uri="{FF2B5EF4-FFF2-40B4-BE49-F238E27FC236}">
                <a16:creationId xmlns:a16="http://schemas.microsoft.com/office/drawing/2014/main" id="{F3C20E0D-86AF-48D8-8C21-36DD82103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9221" name="AutoShape 4" descr="Image result for ysi professional plus">
            <a:extLst>
              <a:ext uri="{FF2B5EF4-FFF2-40B4-BE49-F238E27FC236}">
                <a16:creationId xmlns:a16="http://schemas.microsoft.com/office/drawing/2014/main" id="{2BC6458A-2784-4071-9C4D-91E8300116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1">
            <a:extLst>
              <a:ext uri="{FF2B5EF4-FFF2-40B4-BE49-F238E27FC236}">
                <a16:creationId xmlns:a16="http://schemas.microsoft.com/office/drawing/2014/main" id="{AEA49671-4B0B-4E38-B6DB-79376B6BC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587750"/>
            <a:ext cx="3268662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Image result for groundwater free product napl">
            <a:extLst>
              <a:ext uri="{FF2B5EF4-FFF2-40B4-BE49-F238E27FC236}">
                <a16:creationId xmlns:a16="http://schemas.microsoft.com/office/drawing/2014/main" id="{B448EDB7-1C9C-4C9E-8C30-FB3C2799B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6" r="2" b="5481"/>
          <a:stretch>
            <a:fillRect/>
          </a:stretch>
        </p:blipFill>
        <p:spPr bwMode="auto">
          <a:xfrm>
            <a:off x="5875338" y="-28575"/>
            <a:ext cx="3328987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>
            <a:extLst>
              <a:ext uri="{FF2B5EF4-FFF2-40B4-BE49-F238E27FC236}">
                <a16:creationId xmlns:a16="http://schemas.microsoft.com/office/drawing/2014/main" id="{D5A92433-0D91-4C44-A7EC-A5811A5CB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2262188"/>
            <a:ext cx="4070350" cy="27082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</a:rPr>
              <a:t>Prior to purging and sampling, three measurements need to be recorded: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</a:rPr>
              <a:t>The inside diameter of the well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</a:rPr>
              <a:t>The depth to water in the well 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bg1"/>
                </a:solidFill>
              </a:rPr>
              <a:t>The depth to the bottom of the well.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6AB23B-594A-4EDA-897B-A3F12F7B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025" y="295275"/>
            <a:ext cx="4416425" cy="17002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Groundwater Monitoring Well Measurements</a:t>
            </a:r>
          </a:p>
        </p:txBody>
      </p:sp>
      <p:sp>
        <p:nvSpPr>
          <p:cNvPr id="10244" name="AutoShape 2" descr="Image result for ysi professional plus">
            <a:extLst>
              <a:ext uri="{FF2B5EF4-FFF2-40B4-BE49-F238E27FC236}">
                <a16:creationId xmlns:a16="http://schemas.microsoft.com/office/drawing/2014/main" id="{33DEB9CF-3F30-4601-883C-5F8A42BA96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AutoShape 4" descr="Image result for ysi professional plus">
            <a:extLst>
              <a:ext uri="{FF2B5EF4-FFF2-40B4-BE49-F238E27FC236}">
                <a16:creationId xmlns:a16="http://schemas.microsoft.com/office/drawing/2014/main" id="{AEDF0921-C12E-4F89-9A3B-6B41106236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0246" name="Picture 1">
            <a:extLst>
              <a:ext uri="{FF2B5EF4-FFF2-40B4-BE49-F238E27FC236}">
                <a16:creationId xmlns:a16="http://schemas.microsoft.com/office/drawing/2014/main" id="{1DCE4B1D-597D-4E0C-84DA-30DB38321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10172"/>
          <a:stretch>
            <a:fillRect/>
          </a:stretch>
        </p:blipFill>
        <p:spPr bwMode="auto">
          <a:xfrm>
            <a:off x="4462463" y="3157538"/>
            <a:ext cx="468153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Content Placeholder 1">
            <a:extLst>
              <a:ext uri="{FF2B5EF4-FFF2-40B4-BE49-F238E27FC236}">
                <a16:creationId xmlns:a16="http://schemas.microsoft.com/office/drawing/2014/main" id="{006B8923-4813-4C4C-84C4-4DF1FEA37250}"/>
              </a:ext>
            </a:extLst>
          </p:cNvPr>
          <p:cNvSpPr txBox="1">
            <a:spLocks/>
          </p:cNvSpPr>
          <p:nvPr/>
        </p:nvSpPr>
        <p:spPr bwMode="auto">
          <a:xfrm>
            <a:off x="307975" y="5248275"/>
            <a:ext cx="36322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620713" indent="-22860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858838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1430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13716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1828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286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2743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2004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  <a:latin typeface="+mn-lt"/>
              </a:rPr>
              <a:t>With that information, the volume of the water in the well casing can be calculated and recorded. </a:t>
            </a:r>
          </a:p>
          <a:p>
            <a:pPr eaLnBrk="1" hangingPunct="1">
              <a:defRPr/>
            </a:pPr>
            <a:endParaRPr lang="en-US" altLang="en-US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48" name="Picture 9" descr="Image result for groundwater monitoring well measurements">
            <a:extLst>
              <a:ext uri="{FF2B5EF4-FFF2-40B4-BE49-F238E27FC236}">
                <a16:creationId xmlns:a16="http://schemas.microsoft.com/office/drawing/2014/main" id="{0541BADB-B6C9-4628-9775-7627AE776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0"/>
            <a:ext cx="4681537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  <p:bldP spid="1434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>
            <a:extLst>
              <a:ext uri="{FF2B5EF4-FFF2-40B4-BE49-F238E27FC236}">
                <a16:creationId xmlns:a16="http://schemas.microsoft.com/office/drawing/2014/main" id="{D5A92433-0D91-4C44-A7EC-A5811A5CB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52663"/>
            <a:ext cx="6176963" cy="3119437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600" dirty="0">
                <a:solidFill>
                  <a:schemeClr val="bg1"/>
                </a:solidFill>
              </a:rPr>
              <a:t>Prior to purging and sampling, three measurements need to be recorded: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en-US" sz="2600" dirty="0">
                <a:solidFill>
                  <a:schemeClr val="bg1"/>
                </a:solidFill>
              </a:rPr>
              <a:t>The inside diameter of the well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en-US" sz="2600" dirty="0">
                <a:solidFill>
                  <a:schemeClr val="bg1"/>
                </a:solidFill>
              </a:rPr>
              <a:t>The depth to water in the well </a:t>
            </a:r>
          </a:p>
          <a:p>
            <a:pPr marL="623887" indent="-514350" eaLnBrk="1" hangingPunct="1">
              <a:buFont typeface="+mj-lt"/>
              <a:buAutoNum type="arabicPeriod"/>
              <a:defRPr/>
            </a:pPr>
            <a:r>
              <a:rPr lang="en-US" sz="2600" dirty="0">
                <a:solidFill>
                  <a:schemeClr val="bg1"/>
                </a:solidFill>
              </a:rPr>
              <a:t>The depth to the bottom of the well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6AB23B-594A-4EDA-897B-A3F12F7B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452438"/>
            <a:ext cx="6507162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Groundwater Monitoring Well Measurements</a:t>
            </a:r>
          </a:p>
        </p:txBody>
      </p:sp>
      <p:sp>
        <p:nvSpPr>
          <p:cNvPr id="11268" name="AutoShape 2" descr="Image result for ysi professional plus">
            <a:extLst>
              <a:ext uri="{FF2B5EF4-FFF2-40B4-BE49-F238E27FC236}">
                <a16:creationId xmlns:a16="http://schemas.microsoft.com/office/drawing/2014/main" id="{7397B040-7A22-4984-88E6-D423E04AA5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1269" name="AutoShape 4" descr="Image result for ysi professional plus">
            <a:extLst>
              <a:ext uri="{FF2B5EF4-FFF2-40B4-BE49-F238E27FC236}">
                <a16:creationId xmlns:a16="http://schemas.microsoft.com/office/drawing/2014/main" id="{E4670619-7C7C-4977-A266-8874DCB54B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4344" name="Content Placeholder 1">
            <a:extLst>
              <a:ext uri="{FF2B5EF4-FFF2-40B4-BE49-F238E27FC236}">
                <a16:creationId xmlns:a16="http://schemas.microsoft.com/office/drawing/2014/main" id="{006B8923-4813-4C4C-84C4-4DF1FEA37250}"/>
              </a:ext>
            </a:extLst>
          </p:cNvPr>
          <p:cNvSpPr txBox="1">
            <a:spLocks/>
          </p:cNvSpPr>
          <p:nvPr/>
        </p:nvSpPr>
        <p:spPr bwMode="auto">
          <a:xfrm>
            <a:off x="635000" y="5168900"/>
            <a:ext cx="61769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620713" indent="-22860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858838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1430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13716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1828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286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2743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2004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200" dirty="0">
                <a:solidFill>
                  <a:schemeClr val="bg1"/>
                </a:solidFill>
                <a:latin typeface="+mn-lt"/>
              </a:rPr>
              <a:t>With that information, the volume of the water in the well casing can be calculated and recorded. </a:t>
            </a:r>
          </a:p>
          <a:p>
            <a:pPr eaLnBrk="1" hangingPunct="1">
              <a:defRPr/>
            </a:pPr>
            <a:endParaRPr lang="en-US" altLang="en-U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271" name="Picture 1">
            <a:extLst>
              <a:ext uri="{FF2B5EF4-FFF2-40B4-BE49-F238E27FC236}">
                <a16:creationId xmlns:a16="http://schemas.microsoft.com/office/drawing/2014/main" id="{D2833039-5E1D-475A-9CA0-AFB105C5B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3" t="5225" r="46054" b="3291"/>
          <a:stretch>
            <a:fillRect/>
          </a:stretch>
        </p:blipFill>
        <p:spPr bwMode="auto">
          <a:xfrm>
            <a:off x="7742238" y="7938"/>
            <a:ext cx="1401762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8DF7A3-A772-4B64-8DC7-F2A08166394C}"/>
              </a:ext>
            </a:extLst>
          </p:cNvPr>
          <p:cNvCxnSpPr>
            <a:cxnSpLocks/>
          </p:cNvCxnSpPr>
          <p:nvPr/>
        </p:nvCxnSpPr>
        <p:spPr>
          <a:xfrm>
            <a:off x="8262938" y="2252663"/>
            <a:ext cx="390525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B989E1-1868-4E6E-9014-12507B5D108C}"/>
              </a:ext>
            </a:extLst>
          </p:cNvPr>
          <p:cNvCxnSpPr/>
          <p:nvPr/>
        </p:nvCxnSpPr>
        <p:spPr>
          <a:xfrm>
            <a:off x="8389938" y="677863"/>
            <a:ext cx="0" cy="4910137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B36859-1545-4395-819C-7437B200FCBD}"/>
              </a:ext>
            </a:extLst>
          </p:cNvPr>
          <p:cNvCxnSpPr>
            <a:cxnSpLocks/>
          </p:cNvCxnSpPr>
          <p:nvPr/>
        </p:nvCxnSpPr>
        <p:spPr>
          <a:xfrm>
            <a:off x="8509000" y="677863"/>
            <a:ext cx="0" cy="567213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>
            <a:extLst>
              <a:ext uri="{FF2B5EF4-FFF2-40B4-BE49-F238E27FC236}">
                <a16:creationId xmlns:a16="http://schemas.microsoft.com/office/drawing/2014/main" id="{9509685F-E005-415D-B3E8-AF2C343A9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682750"/>
            <a:ext cx="4068763" cy="553085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n-US" altLang="en-US" sz="2200" dirty="0">
                <a:solidFill>
                  <a:schemeClr val="bg1"/>
                </a:solidFill>
              </a:rPr>
              <a:t>Well Volume Example Calculation:</a:t>
            </a:r>
          </a:p>
          <a:p>
            <a:pPr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Subtract the depth to water from the total depth of the well to find the height of the water column in feet</a:t>
            </a:r>
          </a:p>
          <a:p>
            <a:pPr eaLnBrk="1" hangingPunct="1"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Multiply that number by 0.16 (if you have a 2-inch well) to calculate the volume of water in the well casing (0.16 represents the number of gallons per foot of water in the well)</a:t>
            </a:r>
          </a:p>
          <a:p>
            <a:pPr lvl="1" eaLnBrk="1" hangingPunct="1">
              <a:defRPr/>
            </a:pPr>
            <a:r>
              <a:rPr lang="en-US" altLang="en-US" sz="1500" dirty="0">
                <a:solidFill>
                  <a:schemeClr val="bg1"/>
                </a:solidFill>
              </a:rPr>
              <a:t>Most wells are typically 2-inches in diameter.  Check with your driller and/or QAPP if you are unsure.</a:t>
            </a:r>
          </a:p>
          <a:p>
            <a:pPr eaLnBrk="1" hangingPunct="1">
              <a:defRPr/>
            </a:pPr>
            <a:endParaRPr lang="en-US" altLang="en-US" sz="22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2D5B9D-B498-4D76-A840-A73973DF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312738"/>
            <a:ext cx="3624263" cy="10652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Determine Well Volume</a:t>
            </a:r>
          </a:p>
        </p:txBody>
      </p:sp>
      <p:sp>
        <p:nvSpPr>
          <p:cNvPr id="12292" name="AutoShape 2" descr="Image result for ysi professional plus">
            <a:extLst>
              <a:ext uri="{FF2B5EF4-FFF2-40B4-BE49-F238E27FC236}">
                <a16:creationId xmlns:a16="http://schemas.microsoft.com/office/drawing/2014/main" id="{75B40E4A-278F-48C0-B5BC-8DC0747DDE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AutoShape 4" descr="Image result for ysi professional plus">
            <a:extLst>
              <a:ext uri="{FF2B5EF4-FFF2-40B4-BE49-F238E27FC236}">
                <a16:creationId xmlns:a16="http://schemas.microsoft.com/office/drawing/2014/main" id="{30EFB503-6808-4411-8C5C-C236B8BAB8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Lucida Sans Unicode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9D1EC3B-5C7B-46AE-80D5-A455E27AA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10172"/>
          <a:stretch>
            <a:fillRect/>
          </a:stretch>
        </p:blipFill>
        <p:spPr bwMode="auto">
          <a:xfrm>
            <a:off x="4462463" y="3157538"/>
            <a:ext cx="468153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Image result for groundwater monitoring well measurements">
            <a:extLst>
              <a:ext uri="{FF2B5EF4-FFF2-40B4-BE49-F238E27FC236}">
                <a16:creationId xmlns:a16="http://schemas.microsoft.com/office/drawing/2014/main" id="{8F5C38D1-865B-4215-90A9-79CFDA6FC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0"/>
            <a:ext cx="4681537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7265</TotalTime>
  <Words>654</Words>
  <Application>Microsoft Office PowerPoint</Application>
  <PresentationFormat>On-screen Show (4:3)</PresentationFormat>
  <Paragraphs>81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Century Gothic</vt:lpstr>
      <vt:lpstr>Lucida Sans Unicode</vt:lpstr>
      <vt:lpstr>Maiandra GD</vt:lpstr>
      <vt:lpstr>Times New Roman</vt:lpstr>
      <vt:lpstr>Verdana</vt:lpstr>
      <vt:lpstr>Wingdings</vt:lpstr>
      <vt:lpstr>Wingdings 3</vt:lpstr>
      <vt:lpstr>Default Design</vt:lpstr>
      <vt:lpstr>Groundwater Sampling </vt:lpstr>
      <vt:lpstr>PowerPoint Presentation</vt:lpstr>
      <vt:lpstr>Transport of Soil Contamination &amp; Impacts on Groundwater</vt:lpstr>
      <vt:lpstr>Groundwater Contamination</vt:lpstr>
      <vt:lpstr>Typical Groundwater Monitoring Well</vt:lpstr>
      <vt:lpstr>Determine if Free-Product is Present</vt:lpstr>
      <vt:lpstr>Groundwater Monitoring Well Measurements</vt:lpstr>
      <vt:lpstr>Groundwater Monitoring Well Measurements</vt:lpstr>
      <vt:lpstr>Determine Well Volume</vt:lpstr>
      <vt:lpstr>Well Volume Exercise</vt:lpstr>
      <vt:lpstr>Purging of the Monitoring Well</vt:lpstr>
      <vt:lpstr>Prior to Collecting Samples</vt:lpstr>
      <vt:lpstr>Typical Groundwater Sampling System</vt:lpstr>
      <vt:lpstr>Collection of Groundwater Samples for Laboratory Analysis</vt:lpstr>
      <vt:lpstr>Questions?  Other Tips? </vt:lpstr>
    </vt:vector>
  </TitlesOfParts>
  <Company>Alaska Soil and Water Conservation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Watershed Stewardship</dc:title>
  <dc:creator>Lisa Ferber</dc:creator>
  <cp:lastModifiedBy>Sean Peterson</cp:lastModifiedBy>
  <cp:revision>317</cp:revision>
  <cp:lastPrinted>2019-05-02T17:36:26Z</cp:lastPrinted>
  <dcterms:created xsi:type="dcterms:W3CDTF">2004-07-23T21:02:46Z</dcterms:created>
  <dcterms:modified xsi:type="dcterms:W3CDTF">2024-01-02T19:00:02Z</dcterms:modified>
</cp:coreProperties>
</file>