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475" r:id="rId3"/>
    <p:sldId id="491" r:id="rId4"/>
    <p:sldId id="471" r:id="rId5"/>
    <p:sldId id="470" r:id="rId6"/>
    <p:sldId id="467" r:id="rId7"/>
    <p:sldId id="458" r:id="rId8"/>
    <p:sldId id="481" r:id="rId9"/>
    <p:sldId id="486" r:id="rId10"/>
    <p:sldId id="483" r:id="rId11"/>
    <p:sldId id="279" r:id="rId12"/>
    <p:sldId id="487" r:id="rId13"/>
    <p:sldId id="4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F152-8A32-44F3-A4EB-F26ED6F1848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873EB-F12E-4227-AABB-84A846A1E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25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What's your QAPP status?
https://www.polleverywhere.com/multiple_choice_polls/hqw70x1FALb9xo4fAT4Gx?state=opened&amp;flow=Default&amp;onscreen=persist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873EB-F12E-4227-AABB-84A846A1E662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CFA324-BE7E-568B-405D-37F874BE2933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4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EE9AD1-16CF-456D-8F16-77143CBB27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3D3EB7-6876-4B6A-82AC-9C472CB906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AE6768-DCA5-44F2-9C32-697F68D05F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178D9-F712-4095-9E1A-52629F670D5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460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049C3F-5E61-48AD-8CE4-A4BC4C2BA9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F0B87A-8C96-4DA4-B3D7-FE1EC6D7F6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04431A-F21E-46B2-88E3-08A8E84CB7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80609-E961-44C3-B929-FDFDE17047C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234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BFB431-AABD-4FFC-BD7A-E2D5125898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FECCEC-45A1-4204-9E70-C86735011F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EF3A10-C5B0-43C4-B5FB-76416F0A4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B55BB-8153-4586-9377-21A171D1F2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8237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CA97-AC5F-CAAA-A0DC-61B0F48AF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2EFC9-D61D-1A4B-9EB4-32AF07666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77A6-3750-F072-0B9F-529240734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410D-68DE-4EED-9FF6-9B02A18FDD2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4612-43B2-2CDB-AF29-FFEE08C6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C946E-9E71-E22C-7E79-1D263DE1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E3D-8A48-4474-A8B7-C36ECA0E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49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EF82-9013-8E08-0B48-CC0F9713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DD75E-4DB6-485B-155D-D141F8C0D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60B2A-697A-099F-204B-DF826B5CB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410D-68DE-4EED-9FF6-9B02A18FDD2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FD532-7B60-1EDD-E2BB-8DABABC66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1DEE0-FEAB-123A-0420-7F56F346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E3D-8A48-4474-A8B7-C36ECA0E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38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13A16-115E-FF1B-56D8-15346E44A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5843A-FB04-CA53-F5DC-48E7E380B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F5D2C-8956-97DB-35AA-77133BC8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410D-68DE-4EED-9FF6-9B02A18FDD2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5E00-0782-58C5-277F-0D8407FE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E4C5B-ABF9-9526-D5A6-C5634D11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E3D-8A48-4474-A8B7-C36ECA0E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03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C0E76-661B-3CC6-0AC5-9EDF6C3B0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74EF2-34B4-ECDC-2E08-A59B8E515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C8B8-A873-128C-0484-9173DC16F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258E8-1018-6AFA-C493-F332F780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410D-68DE-4EED-9FF6-9B02A18FDD2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4BE2D-F596-3EEE-BB9D-BD97CE8C3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1E2E7-5F0C-5CD7-C747-67F10ECC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E3D-8A48-4474-A8B7-C36ECA0E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7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50268-29CA-15DB-C07C-F1843BDCB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A4238-82A7-DC5B-D1DA-90B4E26AF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19715-32C7-75AC-F4A2-5765AEDA0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9C0FC-7324-17A7-ECB9-FBE82D329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A7FADF-A754-93B8-CAA5-8198F78021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E702B-C449-B03C-C689-A3CE757C7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410D-68DE-4EED-9FF6-9B02A18FDD2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0801A-2009-5533-693D-4A6328D8F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F40443-F789-20AF-9DF5-EAD27246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E3D-8A48-4474-A8B7-C36ECA0E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1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A7C47-1482-03A4-65AE-9F0F5B263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04CDE-0470-44F2-CEF0-10B837C79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410D-68DE-4EED-9FF6-9B02A18FDD2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A7796A-4113-3E54-516F-38E0A422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5865C-B98F-556F-0BEE-2C98967C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E3D-8A48-4474-A8B7-C36ECA0E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5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297C41-2055-CF72-06D8-5E0B83AA9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410D-68DE-4EED-9FF6-9B02A18FDD2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2113C7-F801-9A8F-CD81-8E40E2F5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BF015-3130-9B31-8268-813D1F3F1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E3D-8A48-4474-A8B7-C36ECA0E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07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9D33-EEAF-7855-8BBE-6CBBEFF91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77F04-F47B-E12C-EF08-59131406F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C7880-0E79-401A-E8ED-41637C347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8BB3E-7F80-3329-4DC9-A7FD8ECB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410D-68DE-4EED-9FF6-9B02A18FDD2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DBD0C-F35F-6687-8472-D0E4A6C07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04C0F-366E-1975-90DD-AB21AB18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E3D-8A48-4474-A8B7-C36ECA0E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13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40266C-DAF1-48E3-AD10-B6305DBA0E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19EC73-ED0A-448C-BF7A-BB220E1F0D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08C4BB-7DCA-498A-9BD5-15DAE22D0E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A4996-2D15-43AB-81BA-DE6222FE4E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0013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B3B2-191D-74BC-0D6B-D79AE39A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967ECB-E910-6BCC-8150-9CA889A05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2CB0D-0869-AC88-1FB5-6739772C6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D7294-D777-5DE7-0809-CE6C216AA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410D-68DE-4EED-9FF6-9B02A18FDD2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DBF18-AFA3-D332-60E9-E5604EC9C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63FAD-EA32-1AED-FA07-B27075AF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E3D-8A48-4474-A8B7-C36ECA0E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81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B064D-959B-7BF5-8A14-68B77541E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B698CC-EFBB-F447-9C57-407C24E6D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2943D-7357-9A3D-8BC4-F54C5FFFA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410D-68DE-4EED-9FF6-9B02A18FDD2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1C5C0-323C-774D-A29D-AB7F84A01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8248C-611D-6093-B59A-D0D22533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E3D-8A48-4474-A8B7-C36ECA0E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7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1016A2-C2EB-AB66-BA3B-EE28CD8F2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0AD92-50CD-F01B-94E5-2B9C9792B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8AA76-56B7-E09E-E4F5-CE8FCEA59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410D-68DE-4EED-9FF6-9B02A18FDD2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7ADE2-7EBC-90DC-5201-9987562B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482C7-EC4E-4697-0EF7-54574B3C1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3E3D-8A48-4474-A8B7-C36ECA0E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0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513965-716D-4EB2-829E-0D737E57CA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5D5B4F-2DC2-4D17-A837-2051C67453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0E8B4E-CEFD-4683-8702-F92DCBE729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69E28-4C2E-460B-8BD5-36E3773E77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877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B85098-F6F0-4B1A-AEDC-F5239FCC23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190BBC-5F26-49F9-8C0C-BC36EBCD7E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8E756-8A46-4C54-BA81-C0AB46CAE4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A9E3D-CA7A-40AD-8B81-D2AB143097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196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04369A4-96E4-47D1-9F7E-12327A1F3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4DDB29E-EC47-49CB-BD2F-5FA141E5A2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B2A904A-4ECC-4914-8CFA-185299423D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598D5-774E-46FA-8AC0-3C0D9D51FEC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062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7037651-EA33-4578-93F4-BD6DC4D78A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414F024-09E2-49D6-92BD-76B59F1A03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B3A4D9-DFDD-463F-908A-DDA19C8DE0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10E7E-E30B-4454-BA9E-5423DD49CE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0352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804A5B1-01BC-48E2-BC29-7BBB47CF5D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72EBC5D-A26D-4520-89AE-827B486E38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EB1B20-A44E-4693-9B3C-8E0A17A52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E9EC4-6BD4-44B0-AF5D-A3E32BDE05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8011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002F93-5467-4196-BBEE-8CDBABE9DE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780407-E5A6-4548-8A5C-AB4830DF2D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FDD174-4815-48E2-92F7-B249AB433A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D5910-32EE-4BD5-BE59-6A4D093D042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509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E3F61A-AB1B-444B-80DC-33299519B5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DE8AF-892A-4D75-9BB0-CA6D9A7C64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41F169-9F46-425C-963F-AD73B146C8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A6016-D87E-41E7-89B4-75F0CA17A57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188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18185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798965A-94FA-4993-A080-8FE3214F08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F2A491B-8C07-4ADD-A1A5-6D99F6F87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E28DAD-5D36-4395-A9A9-BCE85D54C4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1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2BDA43C-ED73-4D2E-B432-8BA012CF90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A16E5DA-5D21-473D-9C4C-94E98518A2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029645B-9F10-4750-B257-DD3E46DCD05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844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+mj-lt"/>
          <a:ea typeface="ＭＳ Ｐゴシック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Century Gothic" panose="020B0502020202020204" pitchFamily="34" charset="0"/>
          <a:ea typeface="ＭＳ Ｐゴシック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Century Gothic" panose="020B0502020202020204" pitchFamily="34" charset="0"/>
          <a:ea typeface="ＭＳ Ｐゴシック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Century Gothic" panose="020B0502020202020204" pitchFamily="34" charset="0"/>
          <a:ea typeface="ＭＳ Ｐゴシック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Century Gothic" panose="020B0502020202020204" pitchFamily="34" charset="0"/>
          <a:ea typeface="ＭＳ Ｐゴシック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Maiandra G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Maiandra G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Maiandra G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Maiandra G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ＭＳ Ｐゴシック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  <a:ea typeface="ＭＳ Ｐゴシック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  <a:ea typeface="ＭＳ Ｐゴシック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  <a:ea typeface="ＭＳ Ｐゴシック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732EE3-5E59-DC62-7450-8E44578D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92150-2A4E-2035-E922-755F5DB18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357C8-1579-B2CA-BB96-4322AF173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0410D-68DE-4EED-9FF6-9B02A18FDD2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B8D4B-51E4-8045-14AF-C2BBD647F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37E2B-58AE-0A53-B82B-455A81666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A3E3D-8A48-4474-A8B7-C36ECA0E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9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r10-tribal/training-and-technical-assistance-tribes-region-10" TargetMode="External"/><Relationship Id="rId2" Type="http://schemas.openxmlformats.org/officeDocument/2006/relationships/hyperlink" Target="https://www.epa.gov/r10-tribal/quality-assurance-project-plans-tribes-region-1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endergroup.org/a-z-topic-help/water-quality-related-information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9" y="0"/>
            <a:ext cx="121888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pic>
        <p:nvPicPr>
          <p:cNvPr id="6148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E365422-1ECD-4D3A-97E7-766BAEBE6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8563" y="866480"/>
            <a:ext cx="3789001" cy="500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Freeform: Shape 6154">
            <a:extLst>
              <a:ext uri="{FF2B5EF4-FFF2-40B4-BE49-F238E27FC236}">
                <a16:creationId xmlns:a16="http://schemas.microsoft.com/office/drawing/2014/main" id="{AB8B8498-A488-40AF-99EB-F622ED9AD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589" y="-478"/>
            <a:ext cx="8894469" cy="6858478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57" name="Freeform: Shape 6156">
            <a:extLst>
              <a:ext uri="{FF2B5EF4-FFF2-40B4-BE49-F238E27FC236}">
                <a16:creationId xmlns:a16="http://schemas.microsoft.com/office/drawing/2014/main" id="{2F033D07-FE42-4E5C-A00A-FFE1D42C0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588" y="-479"/>
            <a:ext cx="8094140" cy="6858479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ECD616-AF07-45FD-9705-D316BCA4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51" y="877824"/>
            <a:ext cx="5292997" cy="3072384"/>
          </a:xfr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5300" b="0" kern="1200" dirty="0">
                <a:solidFill>
                  <a:schemeClr val="tx1"/>
                </a:solidFill>
                <a:ea typeface="+mj-ea"/>
                <a:cs typeface="+mj-cs"/>
              </a:rPr>
              <a:t>Quality Assurance Project Plans (QAPP)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F6B5A-D6F8-4B03-90EE-6AFA3E81B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051" y="4096513"/>
            <a:ext cx="4166291" cy="1155525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Blueprint for Your Investigation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893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 descr="A picture containing person, outdoor, turtle&#10;&#10;Description automatically generated">
            <a:extLst>
              <a:ext uri="{FF2B5EF4-FFF2-40B4-BE49-F238E27FC236}">
                <a16:creationId xmlns:a16="http://schemas.microsoft.com/office/drawing/2014/main" id="{CC6D1A5B-B51B-7E68-7244-8E940855C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0" r="26299" b="27283"/>
          <a:stretch/>
        </p:blipFill>
        <p:spPr>
          <a:xfrm rot="16200000">
            <a:off x="360261" y="-353333"/>
            <a:ext cx="6768426" cy="74857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701" y="3985985"/>
            <a:ext cx="6286623" cy="225264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FC8B0-0CA7-F49B-EBE6-23425E1E0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616" y="4152436"/>
            <a:ext cx="2111714" cy="1919740"/>
          </a:xfr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n-US" sz="2399" dirty="0"/>
              <a:t>Sampling Success Story	</a:t>
            </a:r>
          </a:p>
        </p:txBody>
      </p:sp>
      <p:pic>
        <p:nvPicPr>
          <p:cNvPr id="6" name="Picture Placeholder 5" descr="A picture containing grass, outdoor, building, old&#10;&#10;Description automatically generated">
            <a:extLst>
              <a:ext uri="{FF2B5EF4-FFF2-40B4-BE49-F238E27FC236}">
                <a16:creationId xmlns:a16="http://schemas.microsoft.com/office/drawing/2014/main" id="{33DE77B6-494E-54A7-2A6B-2789E67302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" b="-1"/>
          <a:stretch/>
        </p:blipFill>
        <p:spPr>
          <a:xfrm>
            <a:off x="7809009" y="894"/>
            <a:ext cx="4381405" cy="334477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91" y="4784192"/>
            <a:ext cx="127983" cy="653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5311" y="5103166"/>
            <a:ext cx="1462659" cy="18283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F4240-9EC3-DBC6-E7E7-50B6D12F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5703" y="4151188"/>
            <a:ext cx="3318408" cy="1919740"/>
          </a:xfrm>
        </p:spPr>
        <p:txBody>
          <a:bodyPr vert="horz" lIns="91416" tIns="45708" rIns="91416" bIns="45708" rtlCol="0" anchor="ctr">
            <a:normAutofit/>
          </a:bodyPr>
          <a:lstStyle/>
          <a:p>
            <a:pPr indent="-228531">
              <a:buFont typeface="Arial" panose="020B0604020202020204" pitchFamily="34" charset="0"/>
              <a:buChar char="•"/>
            </a:pPr>
            <a:r>
              <a:rPr lang="en-US" sz="1699" dirty="0"/>
              <a:t>Developed QAPP</a:t>
            </a:r>
          </a:p>
          <a:p>
            <a:pPr indent="-228531">
              <a:buFont typeface="Arial" panose="020B0604020202020204" pitchFamily="34" charset="0"/>
              <a:buChar char="•"/>
            </a:pPr>
            <a:r>
              <a:rPr lang="en-US" sz="1699" dirty="0"/>
              <a:t>Received Training</a:t>
            </a:r>
          </a:p>
          <a:p>
            <a:pPr indent="-228531">
              <a:buFont typeface="Arial" panose="020B0604020202020204" pitchFamily="34" charset="0"/>
              <a:buChar char="•"/>
            </a:pPr>
            <a:r>
              <a:rPr lang="en-US" sz="1699" dirty="0"/>
              <a:t>Collected Samples &amp; Data</a:t>
            </a:r>
          </a:p>
          <a:p>
            <a:pPr indent="-228531">
              <a:buFont typeface="Arial" panose="020B0604020202020204" pitchFamily="34" charset="0"/>
              <a:buChar char="•"/>
            </a:pPr>
            <a:r>
              <a:rPr lang="en-US" sz="1699" dirty="0"/>
              <a:t>Received Actionable Results</a:t>
            </a:r>
          </a:p>
        </p:txBody>
      </p:sp>
      <p:pic>
        <p:nvPicPr>
          <p:cNvPr id="8" name="Picture 7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35E526EB-5A66-87C4-C53A-7DAF7E1A1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0" t="8895" r="3926" b="21015"/>
          <a:stretch/>
        </p:blipFill>
        <p:spPr>
          <a:xfrm>
            <a:off x="7809007" y="3429000"/>
            <a:ext cx="4381406" cy="334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63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9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075" y="3335867"/>
            <a:ext cx="3290983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94" y="623275"/>
            <a:ext cx="10902214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D0FE0-5EEF-3017-DA25-E2BB0FEB8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493" y="1050596"/>
            <a:ext cx="8072712" cy="1618489"/>
          </a:xfrm>
        </p:spPr>
        <p:txBody>
          <a:bodyPr anchor="ctr">
            <a:normAutofit/>
          </a:bodyPr>
          <a:lstStyle/>
          <a:p>
            <a:r>
              <a:rPr lang="en-US" sz="7100" dirty="0">
                <a:solidFill>
                  <a:schemeClr val="tx1"/>
                </a:solidFill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14CE3-E807-040B-622B-AE43DA2F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481" y="2664772"/>
            <a:ext cx="8216205" cy="280039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</a:rPr>
              <a:t>EPA - </a:t>
            </a:r>
            <a:r>
              <a:rPr lang="en-US" sz="22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https://www.epa.gov/r10-tribal/quality-assurance-project-plans-tribes-region-10</a:t>
            </a:r>
            <a:endParaRPr lang="en-US" sz="2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</a:rPr>
              <a:t>EPA Training &amp; TA - </a:t>
            </a:r>
            <a:r>
              <a:rPr lang="en-US" sz="22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https://www.epa.gov/r10-tribal/training-and-technical-assistance-tribes-region-10</a:t>
            </a:r>
            <a:endParaRPr lang="en-US" sz="2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</a:rPr>
              <a:t>Zender - </a:t>
            </a:r>
            <a:r>
              <a:rPr lang="en-US" sz="22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https://zendergroup.org/a-z-topic-help/water-quality-related-information/</a:t>
            </a:r>
            <a:endParaRPr lang="en-US" sz="2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</a:rPr>
              <a:t>ITEP - </a:t>
            </a:r>
            <a:r>
              <a:rPr lang="en-US" sz="2200" u="sng" dirty="0">
                <a:solidFill>
                  <a:schemeClr val="tx1"/>
                </a:solidFill>
              </a:rPr>
              <a:t>https://www7.nau.edu/itep/main/air/air_aqt_qapp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49199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9" y="-1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9" y="0"/>
            <a:ext cx="1218882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14" name="Picture 13" descr="Question marks in a line and one question mark is lit">
            <a:extLst>
              <a:ext uri="{FF2B5EF4-FFF2-40B4-BE49-F238E27FC236}">
                <a16:creationId xmlns:a16="http://schemas.microsoft.com/office/drawing/2014/main" id="{BB9A1326-239D-0787-D35B-1A715E8AD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045" b="13663"/>
          <a:stretch/>
        </p:blipFill>
        <p:spPr>
          <a:xfrm>
            <a:off x="1609" y="10"/>
            <a:ext cx="1218880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ED0FE0-5EEF-3017-DA25-E2BB0FEB8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914403"/>
            <a:ext cx="10512862" cy="2985923"/>
          </a:xfr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100" kern="1200" dirty="0"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2168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04D6E-09D4-93B4-3767-29098A6592D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34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0DB9C61-90E0-484F-8602-02F49EDC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9" y="0"/>
            <a:ext cx="12188825" cy="6858000"/>
          </a:xfrm>
          <a:prstGeom prst="rect">
            <a:avLst/>
          </a:prstGeom>
          <a:solidFill>
            <a:srgbClr val="867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7ED563-E5DB-4937-BF78-7893C4D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207" y="228037"/>
            <a:ext cx="11721586" cy="63779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0CEEF6-B974-4EFB-BB10-42D10B30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581" y="860029"/>
            <a:ext cx="6004628" cy="13249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4400" dirty="0">
                <a:solidFill>
                  <a:srgbClr val="867353"/>
                </a:solidFill>
                <a:latin typeface="Raleway" pitchFamily="2" charset="0"/>
                <a:ea typeface="MS PGothic" pitchFamily="34" charset="-128"/>
              </a:rPr>
              <a:t>Quality Assurance Project Plan (QAPP)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30D6E9-3BA1-4F17-A431-7D247DE63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581" y="2248824"/>
            <a:ext cx="6004628" cy="39281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>
                <a:solidFill>
                  <a:srgbClr val="867353"/>
                </a:solidFill>
                <a:latin typeface="Raleway" pitchFamily="2" charset="0"/>
                <a:ea typeface="MS PGothic" pitchFamily="34" charset="-128"/>
              </a:rPr>
              <a:t>Allows you to think through the process before beginning</a:t>
            </a:r>
          </a:p>
          <a:p>
            <a:pPr>
              <a:defRPr/>
            </a:pPr>
            <a:r>
              <a:rPr lang="en-US" sz="2400" dirty="0">
                <a:solidFill>
                  <a:srgbClr val="867353"/>
                </a:solidFill>
                <a:latin typeface="Raleway" pitchFamily="2" charset="0"/>
                <a:ea typeface="MS PGothic" pitchFamily="34" charset="-128"/>
              </a:rPr>
              <a:t>Ensures that you are collecting the right information to answer your questions</a:t>
            </a:r>
          </a:p>
          <a:p>
            <a:pPr>
              <a:defRPr/>
            </a:pPr>
            <a:r>
              <a:rPr lang="en-US" sz="2400" dirty="0">
                <a:solidFill>
                  <a:srgbClr val="867353"/>
                </a:solidFill>
                <a:latin typeface="Raleway" pitchFamily="2" charset="0"/>
                <a:ea typeface="MS PGothic" pitchFamily="34" charset="-128"/>
              </a:rPr>
              <a:t>Gives you an opportunity to receive feedback and advice from people with a lot of experience</a:t>
            </a:r>
          </a:p>
          <a:p>
            <a:pPr>
              <a:defRPr/>
            </a:pPr>
            <a:r>
              <a:rPr lang="en-US" sz="2400" dirty="0">
                <a:solidFill>
                  <a:srgbClr val="867353"/>
                </a:solidFill>
                <a:latin typeface="Raleway" pitchFamily="2" charset="0"/>
                <a:ea typeface="MS PGothic" pitchFamily="34" charset="-128"/>
              </a:rPr>
              <a:t>Think who, what, when, why and how!</a:t>
            </a:r>
          </a:p>
          <a:p>
            <a:pPr>
              <a:defRPr/>
            </a:pPr>
            <a:endParaRPr lang="en-US" sz="2400" dirty="0">
              <a:solidFill>
                <a:srgbClr val="867353"/>
              </a:solidFill>
              <a:latin typeface="Raleway" pitchFamily="2" charset="0"/>
              <a:ea typeface="MS PGothic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06B647-FE95-4550-8350-3D2180C62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60137" y="699706"/>
            <a:ext cx="4113728" cy="5477256"/>
          </a:xfrm>
          <a:prstGeom prst="rect">
            <a:avLst/>
          </a:prstGeom>
          <a:solidFill>
            <a:srgbClr val="FFFFFF"/>
          </a:solidFill>
          <a:ln w="15875">
            <a:solidFill>
              <a:srgbClr val="867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48A1B-8198-7BCF-B370-07B18D63A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7" b="1"/>
          <a:stretch/>
        </p:blipFill>
        <p:spPr>
          <a:xfrm>
            <a:off x="7523455" y="862763"/>
            <a:ext cx="3787095" cy="5151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6" name="Rectangle 14345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9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pic>
        <p:nvPicPr>
          <p:cNvPr id="2" name="Picture 4" descr="A group of people outside&#10;&#10;Description automatically generated with low confidence">
            <a:extLst>
              <a:ext uri="{FF2B5EF4-FFF2-40B4-BE49-F238E27FC236}">
                <a16:creationId xmlns:a16="http://schemas.microsoft.com/office/drawing/2014/main" id="{F105E48B-5272-6CE9-EE75-CFB3F55B8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/>
          <a:stretch/>
        </p:blipFill>
        <p:spPr bwMode="auto">
          <a:xfrm>
            <a:off x="605101" y="-1"/>
            <a:ext cx="115853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Rectangle 14347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9" y="0"/>
            <a:ext cx="5418487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1F56FA-A717-4F00-A517-FB2AF392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934" y="721805"/>
            <a:ext cx="3873677" cy="2147520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700" u="sng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Why</a:t>
            </a:r>
            <a:r>
              <a:rPr lang="en-US" sz="37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 Do you Need a </a:t>
            </a:r>
            <a:br>
              <a:rPr lang="en-US" sz="37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</a:br>
            <a:r>
              <a:rPr lang="en-US" sz="37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Sampling Program?</a:t>
            </a:r>
            <a:endParaRPr lang="en-US" sz="3700" i="1" dirty="0">
              <a:solidFill>
                <a:schemeClr val="bg1"/>
              </a:solidFill>
              <a:latin typeface="Raleway" pitchFamily="2" charset="0"/>
              <a:ea typeface="MS PGothic" pitchFamily="34" charset="-128"/>
            </a:endParaRPr>
          </a:p>
        </p:txBody>
      </p:sp>
      <p:sp>
        <p:nvSpPr>
          <p:cNvPr id="14350" name="Rectangle 1434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1"/>
            <a:ext cx="60681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grpSp>
        <p:nvGrpSpPr>
          <p:cNvPr id="14352" name="Group 14351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003" y="73153"/>
            <a:ext cx="1178664" cy="232963"/>
            <a:chOff x="1188720" y="73152"/>
            <a:chExt cx="1178966" cy="232963"/>
          </a:xfrm>
        </p:grpSpPr>
        <p:sp>
          <p:nvSpPr>
            <p:cNvPr id="14353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54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55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56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57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58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59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60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61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62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63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64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65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66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67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68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69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70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71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14372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</p:grpSp>
      <p:sp>
        <p:nvSpPr>
          <p:cNvPr id="14374" name="Rectangle 1437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3233985"/>
            <a:ext cx="60681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4338" name="Content Placeholder 1">
            <a:extLst>
              <a:ext uri="{FF2B5EF4-FFF2-40B4-BE49-F238E27FC236}">
                <a16:creationId xmlns:a16="http://schemas.microsoft.com/office/drawing/2014/main" id="{A18B20D1-C4AD-4FAA-925D-839A1F578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003" y="3005909"/>
            <a:ext cx="3873676" cy="3186359"/>
          </a:xfrm>
        </p:spPr>
        <p:txBody>
          <a:bodyPr anchor="ctr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The answer should </a:t>
            </a:r>
            <a:r>
              <a:rPr lang="en-US" sz="1400" b="1" u="sng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not</a:t>
            </a:r>
            <a:r>
              <a:rPr lang="en-US" sz="14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 be “because it is in my workplan!”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What do you hope to accomplish?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Typical reasons for starting a sampling program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Collect baseline data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Document current contamination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Ease community fears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Hold community meetings to get input from residents, talk to Village Council members and/or city officials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Ensure you have a </a:t>
            </a:r>
            <a:r>
              <a:rPr lang="en-US" sz="1400" i="1" u="sng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well thought out purpose that reflects your community's concerns and feedback</a:t>
            </a:r>
            <a:r>
              <a:rPr lang="en-US" sz="14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!</a:t>
            </a:r>
          </a:p>
        </p:txBody>
      </p:sp>
      <p:sp>
        <p:nvSpPr>
          <p:cNvPr id="13316" name="AutoShape 2" descr="Image result for ysi professional plus">
            <a:extLst>
              <a:ext uri="{FF2B5EF4-FFF2-40B4-BE49-F238E27FC236}">
                <a16:creationId xmlns:a16="http://schemas.microsoft.com/office/drawing/2014/main" id="{34063516-D0A1-4DC5-B751-16893A98DF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000000"/>
              </a:solidFill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13317" name="AutoShape 4" descr="Image result for ysi professional plus">
            <a:extLst>
              <a:ext uri="{FF2B5EF4-FFF2-40B4-BE49-F238E27FC236}">
                <a16:creationId xmlns:a16="http://schemas.microsoft.com/office/drawing/2014/main" id="{D6FFBAE7-32AA-426E-B933-9EE4D5DB22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000000"/>
              </a:solidFill>
              <a:latin typeface="Raleway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9" y="0"/>
            <a:ext cx="1218882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pic>
        <p:nvPicPr>
          <p:cNvPr id="6" name="Picture 5" descr="A picture containing grass, outdoor, person, standing&#10;&#10;Description automatically generated">
            <a:extLst>
              <a:ext uri="{FF2B5EF4-FFF2-40B4-BE49-F238E27FC236}">
                <a16:creationId xmlns:a16="http://schemas.microsoft.com/office/drawing/2014/main" id="{CFB0B50F-68E9-A456-CAAF-1E5E3C7C9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/>
          <a:stretch/>
        </p:blipFill>
        <p:spPr>
          <a:xfrm>
            <a:off x="1589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0C127-1921-44A0-A4B0-249571073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1" y="1065862"/>
            <a:ext cx="3312301" cy="472627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4000" u="sng" dirty="0">
                <a:latin typeface="Raleway" pitchFamily="2" charset="0"/>
                <a:ea typeface="MS PGothic" pitchFamily="34" charset="-128"/>
              </a:rPr>
              <a:t>Who</a:t>
            </a:r>
            <a:r>
              <a:rPr lang="en-US" sz="4000" dirty="0">
                <a:latin typeface="Raleway" pitchFamily="2" charset="0"/>
                <a:ea typeface="MS PGothic" pitchFamily="34" charset="-128"/>
              </a:rPr>
              <a:t> is Going to Participate in Your Sampling Program?</a:t>
            </a:r>
            <a:endParaRPr lang="en-US" sz="4000" i="1" dirty="0">
              <a:latin typeface="Raleway" pitchFamily="2" charset="0"/>
              <a:ea typeface="MS PGothic" pitchFamily="34" charset="-128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748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B60E7-B240-4058-8BA4-9603DBCB5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625" y="1065862"/>
            <a:ext cx="5743189" cy="4726276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17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Who is going to do what (roles and responsibilities)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17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Who is going to collect the samples?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17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Who is going to enter all the data in Excel?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17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Who is going to provide technical assistance to you?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17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If you are going to collect laboratory samples, which lab are you going to work with?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17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Who is going to transport those samples so they arrive on time?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17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Can the person to whom you are assigning the role actually perform the task(s)?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6" name="Rectangle 16393">
            <a:extLst>
              <a:ext uri="{FF2B5EF4-FFF2-40B4-BE49-F238E27FC236}">
                <a16:creationId xmlns:a16="http://schemas.microsoft.com/office/drawing/2014/main" id="{A9D6EEA4-51EF-4796-BE5B-F3EB11F2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9" y="0"/>
            <a:ext cx="12188825" cy="6858000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B6E5B376-6FCF-2CDD-F305-40783C523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 r="33770" b="-1"/>
          <a:stretch/>
        </p:blipFill>
        <p:spPr>
          <a:xfrm rot="16200000">
            <a:off x="2667001" y="-2665413"/>
            <a:ext cx="6858001" cy="121888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F96980-412D-4DD3-AD2C-FEC44C34B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2140022"/>
            <a:ext cx="6694701" cy="13255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u="sng" dirty="0">
                <a:latin typeface="Raleway" pitchFamily="2" charset="0"/>
                <a:ea typeface="MS PGothic" pitchFamily="34" charset="-128"/>
              </a:rPr>
              <a:t>What</a:t>
            </a:r>
            <a:r>
              <a:rPr lang="en-US" sz="4000" dirty="0">
                <a:latin typeface="Raleway" pitchFamily="2" charset="0"/>
                <a:ea typeface="MS PGothic" pitchFamily="34" charset="-128"/>
              </a:rPr>
              <a:t> type of Sampling are you Going to Perform?</a:t>
            </a:r>
            <a:endParaRPr lang="en-US" sz="4000" i="1" dirty="0">
              <a:latin typeface="Raleway" pitchFamily="2" charset="0"/>
              <a:ea typeface="MS PGothic" pitchFamily="34" charset="-128"/>
            </a:endParaRPr>
          </a:p>
        </p:txBody>
      </p:sp>
      <p:sp>
        <p:nvSpPr>
          <p:cNvPr id="14338" name="Content Placeholder 1">
            <a:extLst>
              <a:ext uri="{FF2B5EF4-FFF2-40B4-BE49-F238E27FC236}">
                <a16:creationId xmlns:a16="http://schemas.microsoft.com/office/drawing/2014/main" id="{12229C4D-1DEE-492B-B4B2-7E8908BF3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68" y="3590600"/>
            <a:ext cx="7847232" cy="243372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Are you going to be sampling the surface water, groundwater, soil – or some combination of all 3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16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Understand the implications that go along with the medium you are choosing to sample: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14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Groundwater sampling may require the installation of a groundwater monitoring well and the use of extensive equipment, which = $$$$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14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Surface water data collection may require the purchase of equipment such as a YSI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14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Depending on the depth of which you are collecting samples from, soil sampling may require the use of heavy equipment</a:t>
            </a:r>
          </a:p>
        </p:txBody>
      </p:sp>
      <p:sp>
        <p:nvSpPr>
          <p:cNvPr id="16388" name="AutoShape 2" descr="Image result for ysi professional plus">
            <a:extLst>
              <a:ext uri="{FF2B5EF4-FFF2-40B4-BE49-F238E27FC236}">
                <a16:creationId xmlns:a16="http://schemas.microsoft.com/office/drawing/2014/main" id="{80F10255-BC75-4519-9A6C-2ACDE8B117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FFFFFF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6389" name="AutoShape 4" descr="Image result for ysi professional plus">
            <a:extLst>
              <a:ext uri="{FF2B5EF4-FFF2-40B4-BE49-F238E27FC236}">
                <a16:creationId xmlns:a16="http://schemas.microsoft.com/office/drawing/2014/main" id="{9F0B8A30-C3E2-48CA-87A5-97FA65AA14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FFFFFF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90" name="Rectangle 20489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9" y="-1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492" name="Rectangle 20491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9" y="0"/>
            <a:ext cx="1218882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4" name="Picture 3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0AB7AF85-FDF0-89C6-BC59-6A59A2CA23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"/>
          <a:stretch/>
        </p:blipFill>
        <p:spPr>
          <a:xfrm>
            <a:off x="1589" y="893"/>
            <a:ext cx="12188825" cy="68562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3A3215-28EF-43E0-9D3A-BFEADD08A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1671570"/>
            <a:ext cx="5153919" cy="4072044"/>
          </a:xfrm>
        </p:spPr>
        <p:txBody>
          <a:bodyPr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latin typeface="Raleway" pitchFamily="2" charset="0"/>
                <a:ea typeface="MS PGothic" pitchFamily="34" charset="-128"/>
              </a:rPr>
              <a:t>When</a:t>
            </a:r>
            <a:r>
              <a:rPr lang="en-US" dirty="0">
                <a:latin typeface="Raleway" pitchFamily="2" charset="0"/>
                <a:ea typeface="MS PGothic" pitchFamily="34" charset="-128"/>
              </a:rPr>
              <a:t> will Samples be Collected?</a:t>
            </a:r>
            <a:endParaRPr lang="en-US" i="1" dirty="0">
              <a:latin typeface="Raleway" pitchFamily="2" charset="0"/>
              <a:ea typeface="MS PGothic" pitchFamily="34" charset="-128"/>
            </a:endParaRPr>
          </a:p>
        </p:txBody>
      </p:sp>
      <p:sp>
        <p:nvSpPr>
          <p:cNvPr id="14338" name="Content Placeholder 1">
            <a:extLst>
              <a:ext uri="{FF2B5EF4-FFF2-40B4-BE49-F238E27FC236}">
                <a16:creationId xmlns:a16="http://schemas.microsoft.com/office/drawing/2014/main" id="{71C83FF6-31E6-4791-B9E4-7D4C7E750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963" y="1671567"/>
            <a:ext cx="5169514" cy="407204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0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When deciding when to collect your samples, keep in mind:</a:t>
            </a:r>
          </a:p>
          <a:p>
            <a:pPr lvl="1" eaLnBrk="1" hangingPunct="1">
              <a:defRPr/>
            </a:pPr>
            <a:r>
              <a:rPr lang="en-US" altLang="en-US" sz="20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Seasonal variations are important to document if collecting samples for baseline data</a:t>
            </a:r>
          </a:p>
          <a:p>
            <a:pPr lvl="1" eaLnBrk="1" hangingPunct="1">
              <a:defRPr/>
            </a:pPr>
            <a:r>
              <a:rPr lang="en-US" altLang="en-US" sz="20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Soil and groundwater samples are much more difficult to collect during the winter months</a:t>
            </a:r>
          </a:p>
          <a:p>
            <a:pPr lvl="1" eaLnBrk="1" hangingPunct="1">
              <a:defRPr/>
            </a:pPr>
            <a:r>
              <a:rPr lang="en-US" altLang="en-US" sz="2000" dirty="0">
                <a:solidFill>
                  <a:srgbClr val="FFFFFF"/>
                </a:solidFill>
                <a:latin typeface="Raleway" pitchFamily="2" charset="0"/>
                <a:ea typeface="MS PGothic" pitchFamily="34" charset="-128"/>
              </a:rPr>
              <a:t>Site access may be more difficult or even dangerous during certain months of the year (i.e. early spring/breakup)</a:t>
            </a:r>
          </a:p>
        </p:txBody>
      </p:sp>
      <p:sp>
        <p:nvSpPr>
          <p:cNvPr id="20484" name="AutoShape 2" descr="Image result for ysi professional plus">
            <a:extLst>
              <a:ext uri="{FF2B5EF4-FFF2-40B4-BE49-F238E27FC236}">
                <a16:creationId xmlns:a16="http://schemas.microsoft.com/office/drawing/2014/main" id="{9FAEEB76-651F-4AC1-B1DE-A1C34A0D27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000000"/>
              </a:solidFill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20485" name="AutoShape 4" descr="Image result for ysi professional plus">
            <a:extLst>
              <a:ext uri="{FF2B5EF4-FFF2-40B4-BE49-F238E27FC236}">
                <a16:creationId xmlns:a16="http://schemas.microsoft.com/office/drawing/2014/main" id="{E6069257-9BA4-43F7-82CF-0A06E8AA27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000000"/>
              </a:solidFill>
              <a:latin typeface="Raleway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9" name="Rectangle 2253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9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84501EA-5CBE-6D59-0229-721CEFA85D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6"/>
          <a:stretch/>
        </p:blipFill>
        <p:spPr bwMode="auto">
          <a:xfrm>
            <a:off x="605101" y="-1"/>
            <a:ext cx="115853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Rectangle 2254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9" y="0"/>
            <a:ext cx="5418487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C2E454-69F8-4A38-96A0-8AF8990D0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934" y="721805"/>
            <a:ext cx="3873677" cy="21475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u="sng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Where</a:t>
            </a:r>
            <a:r>
              <a:rPr lang="en-US" sz="32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 will you be collecting samples from?</a:t>
            </a:r>
          </a:p>
        </p:txBody>
      </p:sp>
      <p:sp>
        <p:nvSpPr>
          <p:cNvPr id="22566" name="Rectangle 2254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1"/>
            <a:ext cx="60681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grpSp>
        <p:nvGrpSpPr>
          <p:cNvPr id="22568" name="Group 2254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003" y="73153"/>
            <a:ext cx="1178664" cy="232963"/>
            <a:chOff x="1188720" y="73152"/>
            <a:chExt cx="1178966" cy="232963"/>
          </a:xfrm>
        </p:grpSpPr>
        <p:sp>
          <p:nvSpPr>
            <p:cNvPr id="2254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4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4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4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5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5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5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5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5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5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5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5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5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5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6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6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6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6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6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256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</p:grpSp>
      <p:sp>
        <p:nvSpPr>
          <p:cNvPr id="22567" name="Rectangle 2256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3233985"/>
            <a:ext cx="60681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E14DE7-CCC3-4F75-9BBD-2A42A18A8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355" y="2078461"/>
            <a:ext cx="4127210" cy="3186359"/>
          </a:xfrm>
        </p:spPr>
        <p:txBody>
          <a:bodyPr anchor="ctr">
            <a:noAutofit/>
          </a:bodyPr>
          <a:lstStyle/>
          <a:p>
            <a:pPr marL="566928" indent="-457200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Understand what type of samples you are collecting and what part of your environment they will be representing</a:t>
            </a:r>
          </a:p>
          <a:p>
            <a:pPr marL="566928" indent="-457200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Make field reconnaissance trips before selecting sampling sites</a:t>
            </a:r>
          </a:p>
          <a:p>
            <a:pPr marL="566928" indent="-457200">
              <a:lnSpc>
                <a:spcPct val="90000"/>
              </a:lnSpc>
              <a:defRPr/>
            </a:pPr>
            <a:r>
              <a:rPr lang="en-US" sz="1800" dirty="0">
                <a:solidFill>
                  <a:schemeClr val="bg1"/>
                </a:solidFill>
                <a:latin typeface="Raleway" pitchFamily="2" charset="0"/>
                <a:ea typeface="MS PGothic" pitchFamily="34" charset="-128"/>
              </a:rPr>
              <a:t>Review existing data</a:t>
            </a:r>
          </a:p>
        </p:txBody>
      </p:sp>
      <p:sp>
        <p:nvSpPr>
          <p:cNvPr id="22532" name="AutoShape 2" descr="Image result for garbage creek">
            <a:extLst>
              <a:ext uri="{FF2B5EF4-FFF2-40B4-BE49-F238E27FC236}">
                <a16:creationId xmlns:a16="http://schemas.microsoft.com/office/drawing/2014/main" id="{766C075F-AC51-4E59-93F0-9A1048361A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000000"/>
              </a:solidFill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22533" name="AutoShape 4" descr="Image result for garbage creek">
            <a:extLst>
              <a:ext uri="{FF2B5EF4-FFF2-40B4-BE49-F238E27FC236}">
                <a16:creationId xmlns:a16="http://schemas.microsoft.com/office/drawing/2014/main" id="{887A718D-02EC-4DC8-867F-4B1BB30127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000000"/>
              </a:solidFill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22534" name="AutoShape 6" descr="Image result for garbage creek">
            <a:extLst>
              <a:ext uri="{FF2B5EF4-FFF2-40B4-BE49-F238E27FC236}">
                <a16:creationId xmlns:a16="http://schemas.microsoft.com/office/drawing/2014/main" id="{E406B8A9-292D-4BAE-814B-95F248FE4C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>
              <a:solidFill>
                <a:srgbClr val="000000"/>
              </a:solidFill>
              <a:latin typeface="Raleway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9" y="0"/>
            <a:ext cx="1218882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pic>
        <p:nvPicPr>
          <p:cNvPr id="5" name="Picture 4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0A797D93-24CC-90A1-8FCB-1148683E2F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7" b="10143"/>
          <a:stretch/>
        </p:blipFill>
        <p:spPr>
          <a:xfrm>
            <a:off x="1609" y="2"/>
            <a:ext cx="12188805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F6822E-6FAA-4247-9C00-20F77DFA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1" y="1065862"/>
            <a:ext cx="3312301" cy="4726276"/>
          </a:xfrm>
        </p:spPr>
        <p:txBody>
          <a:bodyPr>
            <a:normAutofit/>
          </a:bodyPr>
          <a:lstStyle/>
          <a:p>
            <a:pPr lvl="2" algn="r" eaLnBrk="1" hangingPunct="1">
              <a:defRPr/>
            </a:pPr>
            <a:r>
              <a:rPr lang="en-US" sz="3400" u="sng" dirty="0">
                <a:latin typeface="Raleway" pitchFamily="2" charset="0"/>
                <a:ea typeface="MS PGothic" pitchFamily="34" charset="-128"/>
              </a:rPr>
              <a:t>How</a:t>
            </a:r>
            <a:r>
              <a:rPr lang="en-US" sz="3400" dirty="0">
                <a:latin typeface="Raleway" pitchFamily="2" charset="0"/>
                <a:ea typeface="MS PGothic" pitchFamily="34" charset="-128"/>
              </a:rPr>
              <a:t> will you collect your data/samples?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748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D07B0-5B28-4406-A5D4-CA1352068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537" y="1447800"/>
            <a:ext cx="5743189" cy="4726276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Raleway" pitchFamily="2" charset="0"/>
                <a:ea typeface="MS PGothic" pitchFamily="34" charset="-128"/>
              </a:rPr>
              <a:t>Water Quality Parameters</a:t>
            </a:r>
          </a:p>
          <a:p>
            <a:pPr>
              <a:buFont typeface="Raleway" pitchFamily="2" charset="0"/>
              <a:buChar char="–"/>
              <a:defRPr/>
            </a:pPr>
            <a:r>
              <a:rPr lang="en-US" sz="2000" dirty="0">
                <a:solidFill>
                  <a:schemeClr val="tx1"/>
                </a:solidFill>
                <a:latin typeface="Raleway" pitchFamily="2" charset="0"/>
              </a:rPr>
              <a:t>Typically collected using field equipment such as the YSI, Hanna Meter or turbidity meter</a:t>
            </a:r>
          </a:p>
          <a:p>
            <a:pPr>
              <a:buFont typeface="Raleway" pitchFamily="2" charset="0"/>
              <a:buChar char="–"/>
              <a:defRPr/>
            </a:pPr>
            <a:r>
              <a:rPr lang="en-US" sz="2000" dirty="0">
                <a:solidFill>
                  <a:schemeClr val="tx1"/>
                </a:solidFill>
                <a:latin typeface="Raleway" pitchFamily="2" charset="0"/>
              </a:rPr>
              <a:t>Can provide clues to potential contamination but cannot provide you with a specific contaminant or concentration</a:t>
            </a:r>
          </a:p>
          <a:p>
            <a:pPr marL="0" indent="0">
              <a:buNone/>
              <a:defRPr/>
            </a:pPr>
            <a:endParaRPr lang="en-US" sz="2000" dirty="0">
              <a:solidFill>
                <a:schemeClr val="tx1"/>
              </a:solidFill>
              <a:latin typeface="Raleway" pitchFamily="2" charset="0"/>
              <a:ea typeface="MS PGothic" pitchFamily="34" charset="-128"/>
            </a:endParaRPr>
          </a:p>
          <a:p>
            <a:pPr marL="0" indent="0"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Raleway" pitchFamily="2" charset="0"/>
                <a:ea typeface="MS PGothic" pitchFamily="34" charset="-128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Raleway" pitchFamily="2" charset="0"/>
                <a:ea typeface="MS PGothic" pitchFamily="34" charset="-128"/>
              </a:rPr>
              <a:t>Laboratory Samples</a:t>
            </a:r>
          </a:p>
          <a:p>
            <a:pPr>
              <a:buFont typeface="Raleway" pitchFamily="2" charset="0"/>
              <a:buChar char="–"/>
              <a:defRPr/>
            </a:pPr>
            <a:r>
              <a:rPr lang="en-US" sz="1800" dirty="0">
                <a:solidFill>
                  <a:schemeClr val="tx1"/>
                </a:solidFill>
                <a:latin typeface="Raleway" pitchFamily="2" charset="0"/>
              </a:rPr>
              <a:t>Can help you determine the concentration of a specific contaminant</a:t>
            </a:r>
          </a:p>
          <a:p>
            <a:pPr>
              <a:buFont typeface="Raleway" pitchFamily="2" charset="0"/>
              <a:buChar char="–"/>
              <a:defRPr/>
            </a:pPr>
            <a:r>
              <a:rPr lang="en-US" sz="1800" dirty="0">
                <a:solidFill>
                  <a:schemeClr val="tx1"/>
                </a:solidFill>
                <a:latin typeface="Raleway" pitchFamily="2" charset="0"/>
              </a:rPr>
              <a:t>Can be cost prohibitive depending on the number of analysis you are looking to run</a:t>
            </a:r>
          </a:p>
          <a:p>
            <a:pPr>
              <a:buFont typeface="Raleway" pitchFamily="2" charset="0"/>
              <a:buChar char="–"/>
              <a:defRPr/>
            </a:pPr>
            <a:endParaRPr lang="en-US" sz="1800" dirty="0">
              <a:solidFill>
                <a:schemeClr val="tx1"/>
              </a:solidFill>
              <a:latin typeface="Raleway" pitchFamily="2" charset="0"/>
            </a:endParaRPr>
          </a:p>
          <a:p>
            <a:pPr marL="0" indent="0">
              <a:buNone/>
              <a:defRPr/>
            </a:pPr>
            <a:endParaRPr lang="en-US" sz="2000" dirty="0">
              <a:solidFill>
                <a:schemeClr val="tx1"/>
              </a:solidFill>
              <a:latin typeface="Raleway" pitchFamily="2" charset="0"/>
              <a:ea typeface="MS PGothic" pitchFamily="34" charset="-128"/>
            </a:endParaRPr>
          </a:p>
          <a:p>
            <a:pPr lvl="1">
              <a:defRPr/>
            </a:pPr>
            <a:endParaRPr lang="en-US" sz="2000" dirty="0">
              <a:solidFill>
                <a:schemeClr val="tx1"/>
              </a:solidFill>
              <a:latin typeface="Raleway" pitchFamily="2" charset="0"/>
              <a:ea typeface="MS PGothic" pitchFamily="34" charset="-128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6a3f731-6478-4c6f-b1ac-f13c78f76800"/>
</p:tagLst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668</Words>
  <Application>Microsoft Office PowerPoint</Application>
  <PresentationFormat>Widescreen</PresentationFormat>
  <Paragraphs>61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Lucida Sans Unicode</vt:lpstr>
      <vt:lpstr>Maiandra GD</vt:lpstr>
      <vt:lpstr>Raleway</vt:lpstr>
      <vt:lpstr>Times New Roman</vt:lpstr>
      <vt:lpstr>Wingdings</vt:lpstr>
      <vt:lpstr>Default Design</vt:lpstr>
      <vt:lpstr>1_Office Theme</vt:lpstr>
      <vt:lpstr>Quality Assurance Project Plans (QAPP)</vt:lpstr>
      <vt:lpstr>PowerPoint Presentation</vt:lpstr>
      <vt:lpstr>Quality Assurance Project Plan (QAPP)</vt:lpstr>
      <vt:lpstr>Why Do you Need a  Sampling Program?</vt:lpstr>
      <vt:lpstr>Who is Going to Participate in Your Sampling Program?</vt:lpstr>
      <vt:lpstr>What type of Sampling are you Going to Perform?</vt:lpstr>
      <vt:lpstr>When will Samples be Collected?</vt:lpstr>
      <vt:lpstr>Where will you be collecting samples from?</vt:lpstr>
      <vt:lpstr>How will you collect your data/samples?</vt:lpstr>
      <vt:lpstr>Sampling Success Story </vt:lpstr>
      <vt:lpstr>Resources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Assurance Project Plans (QAPP)</dc:title>
  <dc:creator>Sean Peterson</dc:creator>
  <cp:lastModifiedBy>Sean Peterson</cp:lastModifiedBy>
  <cp:revision>2</cp:revision>
  <dcterms:created xsi:type="dcterms:W3CDTF">2023-04-14T16:49:32Z</dcterms:created>
  <dcterms:modified xsi:type="dcterms:W3CDTF">2024-01-02T19:50:37Z</dcterms:modified>
</cp:coreProperties>
</file>