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87" r:id="rId2"/>
    <p:sldId id="336" r:id="rId3"/>
    <p:sldId id="354" r:id="rId4"/>
    <p:sldId id="355" r:id="rId5"/>
    <p:sldId id="262" r:id="rId6"/>
    <p:sldId id="334" r:id="rId7"/>
    <p:sldId id="335" r:id="rId8"/>
    <p:sldId id="337" r:id="rId9"/>
    <p:sldId id="338" r:id="rId10"/>
    <p:sldId id="353" r:id="rId11"/>
    <p:sldId id="339" r:id="rId12"/>
    <p:sldId id="340" r:id="rId13"/>
    <p:sldId id="343" r:id="rId14"/>
    <p:sldId id="342" r:id="rId15"/>
    <p:sldId id="341" r:id="rId16"/>
    <p:sldId id="344" r:id="rId17"/>
    <p:sldId id="346" r:id="rId18"/>
    <p:sldId id="347" r:id="rId19"/>
    <p:sldId id="345" r:id="rId20"/>
    <p:sldId id="349" r:id="rId21"/>
    <p:sldId id="351" r:id="rId22"/>
    <p:sldId id="352" r:id="rId23"/>
    <p:sldId id="348"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3010"/>
    <a:srgbClr val="FF3F3F"/>
    <a:srgbClr val="F1D1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056" autoAdjust="0"/>
    <p:restoredTop sz="87417" autoAdjust="0"/>
  </p:normalViewPr>
  <p:slideViewPr>
    <p:cSldViewPr snapToGrid="0">
      <p:cViewPr varScale="1">
        <p:scale>
          <a:sx n="71" d="100"/>
          <a:sy n="71" d="100"/>
        </p:scale>
        <p:origin x="523" y="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D6FD11-B14E-4977-83DA-A43FAC1CDB75}" type="datetimeFigureOut">
              <a:rPr lang="en-US" smtClean="0"/>
              <a:t>3/2/2024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5A4F11-2EA5-4309-AE00-D3F53933B572}" type="slidenum">
              <a:rPr lang="en-US" smtClean="0"/>
              <a:t>‹#›</a:t>
            </a:fld>
            <a:endParaRPr lang="en-US"/>
          </a:p>
        </p:txBody>
      </p:sp>
    </p:spTree>
    <p:extLst>
      <p:ext uri="{BB962C8B-B14F-4D97-AF65-F5344CB8AC3E}">
        <p14:creationId xmlns:p14="http://schemas.microsoft.com/office/powerpoint/2010/main" val="32011075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pPr>
            <a:endParaRPr lang="en-US" dirty="0">
              <a:latin typeface="Calibri" panose="020F0502020204030204" pitchFamily="34" charset="0"/>
              <a:ea typeface="Franklin Gothic Medium" charset="0"/>
              <a:cs typeface="Calibri" panose="020F0502020204030204" pitchFamily="34" charset="0"/>
            </a:endParaRPr>
          </a:p>
        </p:txBody>
      </p:sp>
      <p:sp>
        <p:nvSpPr>
          <p:cNvPr id="4" name="Slide Number Placeholder 3"/>
          <p:cNvSpPr>
            <a:spLocks noGrp="1"/>
          </p:cNvSpPr>
          <p:nvPr>
            <p:ph type="sldNum" sz="quarter" idx="10"/>
          </p:nvPr>
        </p:nvSpPr>
        <p:spPr/>
        <p:txBody>
          <a:bodyPr/>
          <a:lstStyle/>
          <a:p>
            <a:fld id="{F4A3E6D5-1800-4197-8A42-EAF699355A7C}" type="slidenum">
              <a:rPr lang="en-US" smtClean="0"/>
              <a:t>1</a:t>
            </a:fld>
            <a:endParaRPr lang="en-US"/>
          </a:p>
        </p:txBody>
      </p:sp>
    </p:spTree>
    <p:extLst>
      <p:ext uri="{BB962C8B-B14F-4D97-AF65-F5344CB8AC3E}">
        <p14:creationId xmlns:p14="http://schemas.microsoft.com/office/powerpoint/2010/main" val="10275902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5A4F11-2EA5-4309-AE00-D3F53933B572}" type="slidenum">
              <a:rPr lang="en-US" smtClean="0"/>
              <a:t>10</a:t>
            </a:fld>
            <a:endParaRPr lang="en-US"/>
          </a:p>
        </p:txBody>
      </p:sp>
    </p:spTree>
    <p:extLst>
      <p:ext uri="{BB962C8B-B14F-4D97-AF65-F5344CB8AC3E}">
        <p14:creationId xmlns:p14="http://schemas.microsoft.com/office/powerpoint/2010/main" val="3249773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5A4F11-2EA5-4309-AE00-D3F53933B572}" type="slidenum">
              <a:rPr lang="en-US" smtClean="0"/>
              <a:t>11</a:t>
            </a:fld>
            <a:endParaRPr lang="en-US"/>
          </a:p>
        </p:txBody>
      </p:sp>
    </p:spTree>
    <p:extLst>
      <p:ext uri="{BB962C8B-B14F-4D97-AF65-F5344CB8AC3E}">
        <p14:creationId xmlns:p14="http://schemas.microsoft.com/office/powerpoint/2010/main" val="36472295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5A4F11-2EA5-4309-AE00-D3F53933B572}" type="slidenum">
              <a:rPr lang="en-US" smtClean="0"/>
              <a:t>12</a:t>
            </a:fld>
            <a:endParaRPr lang="en-US"/>
          </a:p>
        </p:txBody>
      </p:sp>
    </p:spTree>
    <p:extLst>
      <p:ext uri="{BB962C8B-B14F-4D97-AF65-F5344CB8AC3E}">
        <p14:creationId xmlns:p14="http://schemas.microsoft.com/office/powerpoint/2010/main" val="21233480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5A4F11-2EA5-4309-AE00-D3F53933B572}" type="slidenum">
              <a:rPr lang="en-US" smtClean="0"/>
              <a:t>13</a:t>
            </a:fld>
            <a:endParaRPr lang="en-US"/>
          </a:p>
        </p:txBody>
      </p:sp>
    </p:spTree>
    <p:extLst>
      <p:ext uri="{BB962C8B-B14F-4D97-AF65-F5344CB8AC3E}">
        <p14:creationId xmlns:p14="http://schemas.microsoft.com/office/powerpoint/2010/main" val="25561849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5A4F11-2EA5-4309-AE00-D3F53933B572}" type="slidenum">
              <a:rPr lang="en-US" smtClean="0"/>
              <a:t>14</a:t>
            </a:fld>
            <a:endParaRPr lang="en-US"/>
          </a:p>
        </p:txBody>
      </p:sp>
    </p:spTree>
    <p:extLst>
      <p:ext uri="{BB962C8B-B14F-4D97-AF65-F5344CB8AC3E}">
        <p14:creationId xmlns:p14="http://schemas.microsoft.com/office/powerpoint/2010/main" val="34871508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5A4F11-2EA5-4309-AE00-D3F53933B572}" type="slidenum">
              <a:rPr lang="en-US" smtClean="0"/>
              <a:t>15</a:t>
            </a:fld>
            <a:endParaRPr lang="en-US"/>
          </a:p>
        </p:txBody>
      </p:sp>
    </p:spTree>
    <p:extLst>
      <p:ext uri="{BB962C8B-B14F-4D97-AF65-F5344CB8AC3E}">
        <p14:creationId xmlns:p14="http://schemas.microsoft.com/office/powerpoint/2010/main" val="34545527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5A4F11-2EA5-4309-AE00-D3F53933B572}" type="slidenum">
              <a:rPr lang="en-US" smtClean="0"/>
              <a:t>16</a:t>
            </a:fld>
            <a:endParaRPr lang="en-US"/>
          </a:p>
        </p:txBody>
      </p:sp>
    </p:spTree>
    <p:extLst>
      <p:ext uri="{BB962C8B-B14F-4D97-AF65-F5344CB8AC3E}">
        <p14:creationId xmlns:p14="http://schemas.microsoft.com/office/powerpoint/2010/main" val="33673501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5A4F11-2EA5-4309-AE00-D3F53933B572}" type="slidenum">
              <a:rPr lang="en-US" smtClean="0"/>
              <a:t>17</a:t>
            </a:fld>
            <a:endParaRPr lang="en-US"/>
          </a:p>
        </p:txBody>
      </p:sp>
    </p:spTree>
    <p:extLst>
      <p:ext uri="{BB962C8B-B14F-4D97-AF65-F5344CB8AC3E}">
        <p14:creationId xmlns:p14="http://schemas.microsoft.com/office/powerpoint/2010/main" val="21276501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5A4F11-2EA5-4309-AE00-D3F53933B572}" type="slidenum">
              <a:rPr lang="en-US" smtClean="0"/>
              <a:t>18</a:t>
            </a:fld>
            <a:endParaRPr lang="en-US"/>
          </a:p>
        </p:txBody>
      </p:sp>
    </p:spTree>
    <p:extLst>
      <p:ext uri="{BB962C8B-B14F-4D97-AF65-F5344CB8AC3E}">
        <p14:creationId xmlns:p14="http://schemas.microsoft.com/office/powerpoint/2010/main" val="4902280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5A4F11-2EA5-4309-AE00-D3F53933B572}" type="slidenum">
              <a:rPr lang="en-US" smtClean="0"/>
              <a:t>19</a:t>
            </a:fld>
            <a:endParaRPr lang="en-US"/>
          </a:p>
        </p:txBody>
      </p:sp>
    </p:spTree>
    <p:extLst>
      <p:ext uri="{BB962C8B-B14F-4D97-AF65-F5344CB8AC3E}">
        <p14:creationId xmlns:p14="http://schemas.microsoft.com/office/powerpoint/2010/main" val="29293273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5A4F11-2EA5-4309-AE00-D3F53933B572}" type="slidenum">
              <a:rPr lang="en-US" smtClean="0"/>
              <a:t>2</a:t>
            </a:fld>
            <a:endParaRPr lang="en-US"/>
          </a:p>
        </p:txBody>
      </p:sp>
    </p:spTree>
    <p:extLst>
      <p:ext uri="{BB962C8B-B14F-4D97-AF65-F5344CB8AC3E}">
        <p14:creationId xmlns:p14="http://schemas.microsoft.com/office/powerpoint/2010/main" val="32120113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5A4F11-2EA5-4309-AE00-D3F53933B572}" type="slidenum">
              <a:rPr lang="en-US" smtClean="0"/>
              <a:t>20</a:t>
            </a:fld>
            <a:endParaRPr lang="en-US"/>
          </a:p>
        </p:txBody>
      </p:sp>
    </p:spTree>
    <p:extLst>
      <p:ext uri="{BB962C8B-B14F-4D97-AF65-F5344CB8AC3E}">
        <p14:creationId xmlns:p14="http://schemas.microsoft.com/office/powerpoint/2010/main" val="18865344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5A4F11-2EA5-4309-AE00-D3F53933B572}" type="slidenum">
              <a:rPr lang="en-US" smtClean="0"/>
              <a:t>21</a:t>
            </a:fld>
            <a:endParaRPr lang="en-US"/>
          </a:p>
        </p:txBody>
      </p:sp>
    </p:spTree>
    <p:extLst>
      <p:ext uri="{BB962C8B-B14F-4D97-AF65-F5344CB8AC3E}">
        <p14:creationId xmlns:p14="http://schemas.microsoft.com/office/powerpoint/2010/main" val="33645301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5A4F11-2EA5-4309-AE00-D3F53933B572}" type="slidenum">
              <a:rPr lang="en-US" smtClean="0"/>
              <a:t>22</a:t>
            </a:fld>
            <a:endParaRPr lang="en-US"/>
          </a:p>
        </p:txBody>
      </p:sp>
    </p:spTree>
    <p:extLst>
      <p:ext uri="{BB962C8B-B14F-4D97-AF65-F5344CB8AC3E}">
        <p14:creationId xmlns:p14="http://schemas.microsoft.com/office/powerpoint/2010/main" val="2916805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5A4F11-2EA5-4309-AE00-D3F53933B572}" type="slidenum">
              <a:rPr lang="en-US" smtClean="0"/>
              <a:t>23</a:t>
            </a:fld>
            <a:endParaRPr lang="en-US"/>
          </a:p>
        </p:txBody>
      </p:sp>
    </p:spTree>
    <p:extLst>
      <p:ext uri="{BB962C8B-B14F-4D97-AF65-F5344CB8AC3E}">
        <p14:creationId xmlns:p14="http://schemas.microsoft.com/office/powerpoint/2010/main" val="327159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5A4F11-2EA5-4309-AE00-D3F53933B572}" type="slidenum">
              <a:rPr lang="en-US" smtClean="0"/>
              <a:t>3</a:t>
            </a:fld>
            <a:endParaRPr lang="en-US"/>
          </a:p>
        </p:txBody>
      </p:sp>
    </p:spTree>
    <p:extLst>
      <p:ext uri="{BB962C8B-B14F-4D97-AF65-F5344CB8AC3E}">
        <p14:creationId xmlns:p14="http://schemas.microsoft.com/office/powerpoint/2010/main" val="40773149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5A4F11-2EA5-4309-AE00-D3F53933B572}" type="slidenum">
              <a:rPr lang="en-US" smtClean="0"/>
              <a:t>4</a:t>
            </a:fld>
            <a:endParaRPr lang="en-US"/>
          </a:p>
        </p:txBody>
      </p:sp>
    </p:spTree>
    <p:extLst>
      <p:ext uri="{BB962C8B-B14F-4D97-AF65-F5344CB8AC3E}">
        <p14:creationId xmlns:p14="http://schemas.microsoft.com/office/powerpoint/2010/main" val="3788696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5A4F11-2EA5-4309-AE00-D3F53933B572}" type="slidenum">
              <a:rPr lang="en-US" smtClean="0"/>
              <a:t>5</a:t>
            </a:fld>
            <a:endParaRPr lang="en-US"/>
          </a:p>
        </p:txBody>
      </p:sp>
    </p:spTree>
    <p:extLst>
      <p:ext uri="{BB962C8B-B14F-4D97-AF65-F5344CB8AC3E}">
        <p14:creationId xmlns:p14="http://schemas.microsoft.com/office/powerpoint/2010/main" val="34481204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5A4F11-2EA5-4309-AE00-D3F53933B572}" type="slidenum">
              <a:rPr lang="en-US" smtClean="0"/>
              <a:t>6</a:t>
            </a:fld>
            <a:endParaRPr lang="en-US"/>
          </a:p>
        </p:txBody>
      </p:sp>
    </p:spTree>
    <p:extLst>
      <p:ext uri="{BB962C8B-B14F-4D97-AF65-F5344CB8AC3E}">
        <p14:creationId xmlns:p14="http://schemas.microsoft.com/office/powerpoint/2010/main" val="11513240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5A4F11-2EA5-4309-AE00-D3F53933B572}" type="slidenum">
              <a:rPr lang="en-US" smtClean="0"/>
              <a:t>7</a:t>
            </a:fld>
            <a:endParaRPr lang="en-US"/>
          </a:p>
        </p:txBody>
      </p:sp>
    </p:spTree>
    <p:extLst>
      <p:ext uri="{BB962C8B-B14F-4D97-AF65-F5344CB8AC3E}">
        <p14:creationId xmlns:p14="http://schemas.microsoft.com/office/powerpoint/2010/main" val="15041209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5A4F11-2EA5-4309-AE00-D3F53933B572}" type="slidenum">
              <a:rPr lang="en-US" smtClean="0"/>
              <a:t>8</a:t>
            </a:fld>
            <a:endParaRPr lang="en-US"/>
          </a:p>
        </p:txBody>
      </p:sp>
    </p:spTree>
    <p:extLst>
      <p:ext uri="{BB962C8B-B14F-4D97-AF65-F5344CB8AC3E}">
        <p14:creationId xmlns:p14="http://schemas.microsoft.com/office/powerpoint/2010/main" val="3141509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5A4F11-2EA5-4309-AE00-D3F53933B572}" type="slidenum">
              <a:rPr lang="en-US" smtClean="0"/>
              <a:t>9</a:t>
            </a:fld>
            <a:endParaRPr lang="en-US"/>
          </a:p>
        </p:txBody>
      </p:sp>
    </p:spTree>
    <p:extLst>
      <p:ext uri="{BB962C8B-B14F-4D97-AF65-F5344CB8AC3E}">
        <p14:creationId xmlns:p14="http://schemas.microsoft.com/office/powerpoint/2010/main" val="37838922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52C4F9E-CB47-40F5-B92C-AB82C25AB755}" type="datetimeFigureOut">
              <a:rPr lang="en-US" smtClean="0"/>
              <a:t>3/2/2024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5EF06C-DF7F-4C1C-B2FD-2BF98C14F5C6}" type="slidenum">
              <a:rPr lang="en-US" smtClean="0"/>
              <a:t>‹#›</a:t>
            </a:fld>
            <a:endParaRPr lang="en-US"/>
          </a:p>
        </p:txBody>
      </p:sp>
    </p:spTree>
    <p:extLst>
      <p:ext uri="{BB962C8B-B14F-4D97-AF65-F5344CB8AC3E}">
        <p14:creationId xmlns:p14="http://schemas.microsoft.com/office/powerpoint/2010/main" val="35444053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52C4F9E-CB47-40F5-B92C-AB82C25AB755}" type="datetimeFigureOut">
              <a:rPr lang="en-US" smtClean="0"/>
              <a:t>3/2/2024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5EF06C-DF7F-4C1C-B2FD-2BF98C14F5C6}" type="slidenum">
              <a:rPr lang="en-US" smtClean="0"/>
              <a:t>‹#›</a:t>
            </a:fld>
            <a:endParaRPr lang="en-US"/>
          </a:p>
        </p:txBody>
      </p:sp>
    </p:spTree>
    <p:extLst>
      <p:ext uri="{BB962C8B-B14F-4D97-AF65-F5344CB8AC3E}">
        <p14:creationId xmlns:p14="http://schemas.microsoft.com/office/powerpoint/2010/main" val="1404452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52C4F9E-CB47-40F5-B92C-AB82C25AB755}" type="datetimeFigureOut">
              <a:rPr lang="en-US" smtClean="0"/>
              <a:t>3/2/2024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5EF06C-DF7F-4C1C-B2FD-2BF98C14F5C6}" type="slidenum">
              <a:rPr lang="en-US" smtClean="0"/>
              <a:t>‹#›</a:t>
            </a:fld>
            <a:endParaRPr lang="en-US"/>
          </a:p>
        </p:txBody>
      </p:sp>
    </p:spTree>
    <p:extLst>
      <p:ext uri="{BB962C8B-B14F-4D97-AF65-F5344CB8AC3E}">
        <p14:creationId xmlns:p14="http://schemas.microsoft.com/office/powerpoint/2010/main" val="27872209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52C4F9E-CB47-40F5-B92C-AB82C25AB755}" type="datetimeFigureOut">
              <a:rPr lang="en-US" smtClean="0"/>
              <a:t>3/2/2024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5EF06C-DF7F-4C1C-B2FD-2BF98C14F5C6}" type="slidenum">
              <a:rPr lang="en-US" smtClean="0"/>
              <a:t>‹#›</a:t>
            </a:fld>
            <a:endParaRPr lang="en-US"/>
          </a:p>
        </p:txBody>
      </p:sp>
    </p:spTree>
    <p:extLst>
      <p:ext uri="{BB962C8B-B14F-4D97-AF65-F5344CB8AC3E}">
        <p14:creationId xmlns:p14="http://schemas.microsoft.com/office/powerpoint/2010/main" val="798037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52C4F9E-CB47-40F5-B92C-AB82C25AB755}" type="datetimeFigureOut">
              <a:rPr lang="en-US" smtClean="0"/>
              <a:t>3/2/2024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5EF06C-DF7F-4C1C-B2FD-2BF98C14F5C6}" type="slidenum">
              <a:rPr lang="en-US" smtClean="0"/>
              <a:t>‹#›</a:t>
            </a:fld>
            <a:endParaRPr lang="en-US"/>
          </a:p>
        </p:txBody>
      </p:sp>
    </p:spTree>
    <p:extLst>
      <p:ext uri="{BB962C8B-B14F-4D97-AF65-F5344CB8AC3E}">
        <p14:creationId xmlns:p14="http://schemas.microsoft.com/office/powerpoint/2010/main" val="19522546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52C4F9E-CB47-40F5-B92C-AB82C25AB755}" type="datetimeFigureOut">
              <a:rPr lang="en-US" smtClean="0"/>
              <a:t>3/2/2024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5EF06C-DF7F-4C1C-B2FD-2BF98C14F5C6}" type="slidenum">
              <a:rPr lang="en-US" smtClean="0"/>
              <a:t>‹#›</a:t>
            </a:fld>
            <a:endParaRPr lang="en-US"/>
          </a:p>
        </p:txBody>
      </p:sp>
    </p:spTree>
    <p:extLst>
      <p:ext uri="{BB962C8B-B14F-4D97-AF65-F5344CB8AC3E}">
        <p14:creationId xmlns:p14="http://schemas.microsoft.com/office/powerpoint/2010/main" val="34694484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52C4F9E-CB47-40F5-B92C-AB82C25AB755}" type="datetimeFigureOut">
              <a:rPr lang="en-US" smtClean="0"/>
              <a:t>3/2/2024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75EF06C-DF7F-4C1C-B2FD-2BF98C14F5C6}" type="slidenum">
              <a:rPr lang="en-US" smtClean="0"/>
              <a:t>‹#›</a:t>
            </a:fld>
            <a:endParaRPr lang="en-US"/>
          </a:p>
        </p:txBody>
      </p:sp>
    </p:spTree>
    <p:extLst>
      <p:ext uri="{BB962C8B-B14F-4D97-AF65-F5344CB8AC3E}">
        <p14:creationId xmlns:p14="http://schemas.microsoft.com/office/powerpoint/2010/main" val="28622462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52C4F9E-CB47-40F5-B92C-AB82C25AB755}" type="datetimeFigureOut">
              <a:rPr lang="en-US" smtClean="0"/>
              <a:t>3/2/2024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75EF06C-DF7F-4C1C-B2FD-2BF98C14F5C6}" type="slidenum">
              <a:rPr lang="en-US" smtClean="0"/>
              <a:t>‹#›</a:t>
            </a:fld>
            <a:endParaRPr lang="en-US"/>
          </a:p>
        </p:txBody>
      </p:sp>
    </p:spTree>
    <p:extLst>
      <p:ext uri="{BB962C8B-B14F-4D97-AF65-F5344CB8AC3E}">
        <p14:creationId xmlns:p14="http://schemas.microsoft.com/office/powerpoint/2010/main" val="41524551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2C4F9E-CB47-40F5-B92C-AB82C25AB755}" type="datetimeFigureOut">
              <a:rPr lang="en-US" smtClean="0"/>
              <a:t>3/2/2024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75EF06C-DF7F-4C1C-B2FD-2BF98C14F5C6}" type="slidenum">
              <a:rPr lang="en-US" smtClean="0"/>
              <a:t>‹#›</a:t>
            </a:fld>
            <a:endParaRPr lang="en-US"/>
          </a:p>
        </p:txBody>
      </p:sp>
    </p:spTree>
    <p:extLst>
      <p:ext uri="{BB962C8B-B14F-4D97-AF65-F5344CB8AC3E}">
        <p14:creationId xmlns:p14="http://schemas.microsoft.com/office/powerpoint/2010/main" val="42144555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52C4F9E-CB47-40F5-B92C-AB82C25AB755}" type="datetimeFigureOut">
              <a:rPr lang="en-US" smtClean="0"/>
              <a:t>3/2/2024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5EF06C-DF7F-4C1C-B2FD-2BF98C14F5C6}" type="slidenum">
              <a:rPr lang="en-US" smtClean="0"/>
              <a:t>‹#›</a:t>
            </a:fld>
            <a:endParaRPr lang="en-US"/>
          </a:p>
        </p:txBody>
      </p:sp>
    </p:spTree>
    <p:extLst>
      <p:ext uri="{BB962C8B-B14F-4D97-AF65-F5344CB8AC3E}">
        <p14:creationId xmlns:p14="http://schemas.microsoft.com/office/powerpoint/2010/main" val="39144196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52C4F9E-CB47-40F5-B92C-AB82C25AB755}" type="datetimeFigureOut">
              <a:rPr lang="en-US" smtClean="0"/>
              <a:t>3/2/2024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5EF06C-DF7F-4C1C-B2FD-2BF98C14F5C6}" type="slidenum">
              <a:rPr lang="en-US" smtClean="0"/>
              <a:t>‹#›</a:t>
            </a:fld>
            <a:endParaRPr lang="en-US"/>
          </a:p>
        </p:txBody>
      </p:sp>
    </p:spTree>
    <p:extLst>
      <p:ext uri="{BB962C8B-B14F-4D97-AF65-F5344CB8AC3E}">
        <p14:creationId xmlns:p14="http://schemas.microsoft.com/office/powerpoint/2010/main" val="713412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86000">
              <a:schemeClr val="accent3">
                <a:lumMod val="40000"/>
                <a:lumOff val="60000"/>
              </a:schemeClr>
            </a:gs>
            <a:gs pos="69000">
              <a:schemeClr val="bg2"/>
            </a:gs>
            <a:gs pos="100000">
              <a:schemeClr val="bg2">
                <a:lumMod val="9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2C4F9E-CB47-40F5-B92C-AB82C25AB755}" type="datetimeFigureOut">
              <a:rPr lang="en-US" smtClean="0"/>
              <a:t>3/2/2024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5EF06C-DF7F-4C1C-B2FD-2BF98C14F5C6}" type="slidenum">
              <a:rPr lang="en-US" smtClean="0"/>
              <a:t>‹#›</a:t>
            </a:fld>
            <a:endParaRPr lang="en-US"/>
          </a:p>
        </p:txBody>
      </p:sp>
    </p:spTree>
    <p:extLst>
      <p:ext uri="{BB962C8B-B14F-4D97-AF65-F5344CB8AC3E}">
        <p14:creationId xmlns:p14="http://schemas.microsoft.com/office/powerpoint/2010/main" val="4980373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s://www.liebertpub.com/doi/full/10.1089/ees.2020.0283"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g"/></Relationships>
</file>

<file path=ppt/slides/_rels/slide1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1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2.jpg"/><Relationship Id="rId4" Type="http://schemas.openxmlformats.org/officeDocument/2006/relationships/image" Target="../media/image9.jp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7.sv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youtube.com/watch?v=8SyT-XeDoK8"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9.jpg"/><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8SyT-XeDoK8"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5.jpg"/><Relationship Id="rId5" Type="http://schemas.openxmlformats.org/officeDocument/2006/relationships/image" Target="../media/image14.jpeg"/><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5743" y="398206"/>
            <a:ext cx="10515600" cy="878630"/>
          </a:xfrm>
          <a:noFill/>
        </p:spPr>
        <p:txBody>
          <a:bodyPr anchor="b" anchorCtr="0">
            <a:normAutofit/>
          </a:bodyPr>
          <a:lstStyle/>
          <a:p>
            <a:r>
              <a:rPr lang="en-US" b="1" dirty="0" err="1">
                <a:solidFill>
                  <a:srgbClr val="0070C0"/>
                </a:solidFill>
                <a:latin typeface="+mn-lt"/>
              </a:rPr>
              <a:t>Honeybucket</a:t>
            </a:r>
            <a:r>
              <a:rPr lang="en-US" b="1" dirty="0">
                <a:solidFill>
                  <a:srgbClr val="0070C0"/>
                </a:solidFill>
                <a:latin typeface="+mn-lt"/>
              </a:rPr>
              <a:t> Overview in Rural Alaska</a:t>
            </a:r>
          </a:p>
        </p:txBody>
      </p:sp>
      <p:cxnSp>
        <p:nvCxnSpPr>
          <p:cNvPr id="12" name="Straight Connector 11"/>
          <p:cNvCxnSpPr/>
          <p:nvPr/>
        </p:nvCxnSpPr>
        <p:spPr>
          <a:xfrm>
            <a:off x="805775" y="1258522"/>
            <a:ext cx="10548025"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790E49CE-720A-457F-8B9B-57DA8FCC840A}"/>
              </a:ext>
            </a:extLst>
          </p:cNvPr>
          <p:cNvPicPr>
            <a:picLocks noChangeAspect="1"/>
          </p:cNvPicPr>
          <p:nvPr/>
        </p:nvPicPr>
        <p:blipFill>
          <a:blip r:embed="rId3"/>
          <a:stretch>
            <a:fillRect/>
          </a:stretch>
        </p:blipFill>
        <p:spPr>
          <a:xfrm>
            <a:off x="805775" y="1850582"/>
            <a:ext cx="2461495" cy="4184542"/>
          </a:xfrm>
          <a:prstGeom prst="rect">
            <a:avLst/>
          </a:prstGeom>
        </p:spPr>
      </p:pic>
      <p:sp>
        <p:nvSpPr>
          <p:cNvPr id="9" name="Rectangle 3">
            <a:extLst>
              <a:ext uri="{FF2B5EF4-FFF2-40B4-BE49-F238E27FC236}">
                <a16:creationId xmlns:a16="http://schemas.microsoft.com/office/drawing/2014/main" id="{0A60823D-E2F6-43A1-80ED-A75394A8C1E6}"/>
              </a:ext>
            </a:extLst>
          </p:cNvPr>
          <p:cNvSpPr>
            <a:spLocks noChangeAspect="1" noChangeArrowheads="1"/>
          </p:cNvSpPr>
          <p:nvPr/>
        </p:nvSpPr>
        <p:spPr bwMode="auto">
          <a:xfrm rot="5400000">
            <a:off x="7594994" y="2765605"/>
            <a:ext cx="4392105" cy="2562061"/>
          </a:xfrm>
          <a:prstGeom prst="rect">
            <a:avLst/>
          </a:prstGeom>
          <a:blipFill dpi="0" rotWithShape="1">
            <a:blip r:embed="rId4"/>
            <a:srcRect/>
            <a:stretch>
              <a:fillRect b="-28571"/>
            </a:stretch>
          </a:blip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028" name="Picture 4">
            <a:extLst>
              <a:ext uri="{FF2B5EF4-FFF2-40B4-BE49-F238E27FC236}">
                <a16:creationId xmlns:a16="http://schemas.microsoft.com/office/drawing/2014/main" id="{02D85B88-4773-41D0-A5AC-1430F84D44D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99779" y="2408859"/>
            <a:ext cx="3777729" cy="2837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661883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9B532859-F781-4982-A635-DCA2249E4175}"/>
              </a:ext>
            </a:extLst>
          </p:cNvPr>
          <p:cNvSpPr>
            <a:spLocks noGrp="1"/>
          </p:cNvSpPr>
          <p:nvPr>
            <p:ph type="title"/>
          </p:nvPr>
        </p:nvSpPr>
        <p:spPr>
          <a:xfrm>
            <a:off x="831475" y="269939"/>
            <a:ext cx="10515600" cy="993050"/>
          </a:xfrm>
        </p:spPr>
        <p:txBody>
          <a:bodyPr anchor="b" anchorCtr="0">
            <a:normAutofit/>
          </a:bodyPr>
          <a:lstStyle/>
          <a:p>
            <a:r>
              <a:rPr lang="en-US" sz="4800" b="1" dirty="0">
                <a:solidFill>
                  <a:srgbClr val="0070C0"/>
                </a:solidFill>
                <a:latin typeface="+mn-lt"/>
              </a:rPr>
              <a:t>Water and Sewer System Types</a:t>
            </a:r>
          </a:p>
        </p:txBody>
      </p:sp>
      <p:cxnSp>
        <p:nvCxnSpPr>
          <p:cNvPr id="10" name="Straight Connector 9">
            <a:extLst>
              <a:ext uri="{FF2B5EF4-FFF2-40B4-BE49-F238E27FC236}">
                <a16:creationId xmlns:a16="http://schemas.microsoft.com/office/drawing/2014/main" id="{A02162B4-F149-4412-8791-593DF58481E5}"/>
              </a:ext>
            </a:extLst>
          </p:cNvPr>
          <p:cNvCxnSpPr/>
          <p:nvPr/>
        </p:nvCxnSpPr>
        <p:spPr>
          <a:xfrm>
            <a:off x="805775" y="1312864"/>
            <a:ext cx="10548025"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5" name="Picture 4" descr="Timeline&#10;&#10;Description automatically generated">
            <a:extLst>
              <a:ext uri="{FF2B5EF4-FFF2-40B4-BE49-F238E27FC236}">
                <a16:creationId xmlns:a16="http://schemas.microsoft.com/office/drawing/2014/main" id="{CC9CA0C6-F209-4B98-97F2-B3D6FC240C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51200" y="1630862"/>
            <a:ext cx="6609599" cy="4957199"/>
          </a:xfrm>
          <a:prstGeom prst="rect">
            <a:avLst/>
          </a:prstGeom>
        </p:spPr>
      </p:pic>
    </p:spTree>
    <p:extLst>
      <p:ext uri="{BB962C8B-B14F-4D97-AF65-F5344CB8AC3E}">
        <p14:creationId xmlns:p14="http://schemas.microsoft.com/office/powerpoint/2010/main" val="27562142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9B532859-F781-4982-A635-DCA2249E4175}"/>
              </a:ext>
            </a:extLst>
          </p:cNvPr>
          <p:cNvSpPr>
            <a:spLocks noGrp="1"/>
          </p:cNvSpPr>
          <p:nvPr>
            <p:ph type="title"/>
          </p:nvPr>
        </p:nvSpPr>
        <p:spPr>
          <a:xfrm>
            <a:off x="831475" y="269939"/>
            <a:ext cx="10515600" cy="993050"/>
          </a:xfrm>
        </p:spPr>
        <p:txBody>
          <a:bodyPr anchor="b" anchorCtr="0">
            <a:normAutofit/>
          </a:bodyPr>
          <a:lstStyle/>
          <a:p>
            <a:r>
              <a:rPr lang="en-US" sz="4800" b="1" dirty="0" err="1">
                <a:solidFill>
                  <a:srgbClr val="0070C0"/>
                </a:solidFill>
                <a:latin typeface="+mn-lt"/>
              </a:rPr>
              <a:t>Honeybucket</a:t>
            </a:r>
            <a:r>
              <a:rPr lang="en-US" sz="4800" b="1" dirty="0">
                <a:solidFill>
                  <a:srgbClr val="0070C0"/>
                </a:solidFill>
                <a:latin typeface="+mn-lt"/>
              </a:rPr>
              <a:t> Disposal Scenarios</a:t>
            </a:r>
          </a:p>
        </p:txBody>
      </p:sp>
      <p:cxnSp>
        <p:nvCxnSpPr>
          <p:cNvPr id="10" name="Straight Connector 9">
            <a:extLst>
              <a:ext uri="{FF2B5EF4-FFF2-40B4-BE49-F238E27FC236}">
                <a16:creationId xmlns:a16="http://schemas.microsoft.com/office/drawing/2014/main" id="{A02162B4-F149-4412-8791-593DF58481E5}"/>
              </a:ext>
            </a:extLst>
          </p:cNvPr>
          <p:cNvCxnSpPr/>
          <p:nvPr/>
        </p:nvCxnSpPr>
        <p:spPr>
          <a:xfrm>
            <a:off x="805775" y="1312864"/>
            <a:ext cx="10548025"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93A6ECF3-0EF1-442D-B5A4-818E57BEE48E}"/>
              </a:ext>
            </a:extLst>
          </p:cNvPr>
          <p:cNvSpPr/>
          <p:nvPr/>
        </p:nvSpPr>
        <p:spPr>
          <a:xfrm>
            <a:off x="1050931" y="1600246"/>
            <a:ext cx="7659381" cy="3416320"/>
          </a:xfrm>
          <a:prstGeom prst="rect">
            <a:avLst/>
          </a:prstGeom>
        </p:spPr>
        <p:txBody>
          <a:bodyPr wrap="square">
            <a:spAutoFit/>
          </a:bodyPr>
          <a:lstStyle/>
          <a:p>
            <a:pPr marL="457200" indent="-457200">
              <a:lnSpc>
                <a:spcPct val="150000"/>
              </a:lnSpc>
              <a:buFont typeface="Arial" panose="020B0604020202020204" pitchFamily="34" charset="0"/>
              <a:buChar char="•"/>
            </a:pPr>
            <a:r>
              <a:rPr lang="en-US" sz="3200" b="0" i="0" dirty="0">
                <a:solidFill>
                  <a:srgbClr val="212529"/>
                </a:solidFill>
                <a:effectLst/>
                <a:latin typeface="Roboto"/>
              </a:rPr>
              <a:t>Self-haul</a:t>
            </a:r>
          </a:p>
          <a:p>
            <a:pPr marL="457200" indent="-457200">
              <a:lnSpc>
                <a:spcPct val="150000"/>
              </a:lnSpc>
              <a:buFont typeface="Arial" panose="020B0604020202020204" pitchFamily="34" charset="0"/>
              <a:buChar char="•"/>
            </a:pPr>
            <a:r>
              <a:rPr lang="en-US" sz="3200" dirty="0">
                <a:solidFill>
                  <a:srgbClr val="212529"/>
                </a:solidFill>
                <a:latin typeface="Roboto"/>
              </a:rPr>
              <a:t>Community hoppers</a:t>
            </a:r>
          </a:p>
          <a:p>
            <a:pPr marL="457200" indent="-457200">
              <a:lnSpc>
                <a:spcPct val="150000"/>
              </a:lnSpc>
              <a:buFont typeface="Arial" panose="020B0604020202020204" pitchFamily="34" charset="0"/>
              <a:buChar char="•"/>
            </a:pPr>
            <a:r>
              <a:rPr lang="en-US" sz="3200" dirty="0">
                <a:solidFill>
                  <a:srgbClr val="212529"/>
                </a:solidFill>
                <a:latin typeface="Roboto"/>
              </a:rPr>
              <a:t>House-to-house collection</a:t>
            </a:r>
          </a:p>
          <a:p>
            <a:pPr>
              <a:lnSpc>
                <a:spcPct val="150000"/>
              </a:lnSpc>
            </a:pPr>
            <a:endParaRPr lang="en-US" sz="3200" b="0" i="0" dirty="0">
              <a:solidFill>
                <a:srgbClr val="212529"/>
              </a:solidFill>
              <a:effectLst/>
              <a:latin typeface="Roboto"/>
            </a:endParaRPr>
          </a:p>
          <a:p>
            <a:pPr marL="342900" indent="-342900" algn="l">
              <a:buFont typeface="Arial" panose="020B0604020202020204" pitchFamily="34" charset="0"/>
              <a:buChar char="•"/>
            </a:pPr>
            <a:endParaRPr lang="en-US" sz="2400" b="0" i="0" dirty="0">
              <a:solidFill>
                <a:srgbClr val="212529"/>
              </a:solidFill>
              <a:effectLst/>
              <a:latin typeface="Roboto"/>
            </a:endParaRPr>
          </a:p>
        </p:txBody>
      </p:sp>
    </p:spTree>
    <p:extLst>
      <p:ext uri="{BB962C8B-B14F-4D97-AF65-F5344CB8AC3E}">
        <p14:creationId xmlns:p14="http://schemas.microsoft.com/office/powerpoint/2010/main" val="2065268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9B532859-F781-4982-A635-DCA2249E4175}"/>
              </a:ext>
            </a:extLst>
          </p:cNvPr>
          <p:cNvSpPr>
            <a:spLocks noGrp="1"/>
          </p:cNvSpPr>
          <p:nvPr>
            <p:ph type="title"/>
          </p:nvPr>
        </p:nvSpPr>
        <p:spPr>
          <a:xfrm>
            <a:off x="831475" y="269939"/>
            <a:ext cx="10515600" cy="993050"/>
          </a:xfrm>
        </p:spPr>
        <p:txBody>
          <a:bodyPr anchor="b" anchorCtr="0">
            <a:normAutofit/>
          </a:bodyPr>
          <a:lstStyle/>
          <a:p>
            <a:r>
              <a:rPr lang="en-US" sz="4800" b="1" dirty="0" err="1">
                <a:solidFill>
                  <a:srgbClr val="0070C0"/>
                </a:solidFill>
                <a:latin typeface="+mn-lt"/>
              </a:rPr>
              <a:t>Honeybucket</a:t>
            </a:r>
            <a:r>
              <a:rPr lang="en-US" sz="4800" b="1" dirty="0">
                <a:solidFill>
                  <a:srgbClr val="0070C0"/>
                </a:solidFill>
                <a:latin typeface="+mn-lt"/>
              </a:rPr>
              <a:t> Disposal Scenarios</a:t>
            </a:r>
          </a:p>
        </p:txBody>
      </p:sp>
      <p:cxnSp>
        <p:nvCxnSpPr>
          <p:cNvPr id="10" name="Straight Connector 9">
            <a:extLst>
              <a:ext uri="{FF2B5EF4-FFF2-40B4-BE49-F238E27FC236}">
                <a16:creationId xmlns:a16="http://schemas.microsoft.com/office/drawing/2014/main" id="{A02162B4-F149-4412-8791-593DF58481E5}"/>
              </a:ext>
            </a:extLst>
          </p:cNvPr>
          <p:cNvCxnSpPr/>
          <p:nvPr/>
        </p:nvCxnSpPr>
        <p:spPr>
          <a:xfrm>
            <a:off x="805775" y="1312864"/>
            <a:ext cx="10548025"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3" name="Picture 2" descr="A person standing on a sidewalk&#10;&#10;Description automatically generated">
            <a:extLst>
              <a:ext uri="{FF2B5EF4-FFF2-40B4-BE49-F238E27FC236}">
                <a16:creationId xmlns:a16="http://schemas.microsoft.com/office/drawing/2014/main" id="{C9F55248-E54D-4059-AB7C-1517F2451A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10312" y="1262989"/>
            <a:ext cx="3542671" cy="5309589"/>
          </a:xfrm>
          <a:prstGeom prst="rect">
            <a:avLst/>
          </a:prstGeom>
        </p:spPr>
      </p:pic>
      <p:sp>
        <p:nvSpPr>
          <p:cNvPr id="8" name="Rectangle 7">
            <a:extLst>
              <a:ext uri="{FF2B5EF4-FFF2-40B4-BE49-F238E27FC236}">
                <a16:creationId xmlns:a16="http://schemas.microsoft.com/office/drawing/2014/main" id="{8359CD2D-3603-49B2-A817-E800883CD12B}"/>
              </a:ext>
            </a:extLst>
          </p:cNvPr>
          <p:cNvSpPr/>
          <p:nvPr/>
        </p:nvSpPr>
        <p:spPr>
          <a:xfrm>
            <a:off x="805775" y="1584521"/>
            <a:ext cx="7659381" cy="4955203"/>
          </a:xfrm>
          <a:prstGeom prst="rect">
            <a:avLst/>
          </a:prstGeom>
        </p:spPr>
        <p:txBody>
          <a:bodyPr wrap="square">
            <a:spAutoFit/>
          </a:bodyPr>
          <a:lstStyle/>
          <a:p>
            <a:pPr>
              <a:lnSpc>
                <a:spcPct val="150000"/>
              </a:lnSpc>
            </a:pPr>
            <a:r>
              <a:rPr lang="en-US" sz="3200" b="0" i="0" dirty="0">
                <a:solidFill>
                  <a:srgbClr val="212529"/>
                </a:solidFill>
                <a:effectLst/>
                <a:latin typeface="Roboto"/>
              </a:rPr>
              <a:t>Self-haul</a:t>
            </a:r>
          </a:p>
          <a:p>
            <a:pPr marL="342900" indent="-342900" algn="l">
              <a:buFont typeface="Arial" panose="020B0604020202020204" pitchFamily="34" charset="0"/>
              <a:buChar char="•"/>
            </a:pPr>
            <a:r>
              <a:rPr lang="en-US" dirty="0">
                <a:solidFill>
                  <a:srgbClr val="171C34"/>
                </a:solidFill>
                <a:latin typeface="Open Sans"/>
              </a:rPr>
              <a:t>Individuals transport </a:t>
            </a:r>
            <a:r>
              <a:rPr lang="en-US" dirty="0" err="1">
                <a:solidFill>
                  <a:srgbClr val="171C34"/>
                </a:solidFill>
                <a:latin typeface="Open Sans"/>
              </a:rPr>
              <a:t>honeybuckets</a:t>
            </a:r>
            <a:r>
              <a:rPr lang="en-US" dirty="0">
                <a:solidFill>
                  <a:srgbClr val="171C34"/>
                </a:solidFill>
                <a:latin typeface="Open Sans"/>
              </a:rPr>
              <a:t> to the lagoon (or sometimes the landfill)</a:t>
            </a:r>
          </a:p>
          <a:p>
            <a:pPr marL="342900" indent="-342900" algn="l">
              <a:buFont typeface="Arial" panose="020B0604020202020204" pitchFamily="34" charset="0"/>
              <a:buChar char="•"/>
            </a:pPr>
            <a:r>
              <a:rPr lang="en-US" b="0" i="0" dirty="0">
                <a:solidFill>
                  <a:srgbClr val="171C34"/>
                </a:solidFill>
                <a:effectLst/>
                <a:latin typeface="Open Sans"/>
              </a:rPr>
              <a:t>Spills can o</a:t>
            </a:r>
            <a:r>
              <a:rPr lang="en-US" dirty="0">
                <a:solidFill>
                  <a:srgbClr val="171C34"/>
                </a:solidFill>
                <a:latin typeface="Open Sans"/>
              </a:rPr>
              <a:t>ccur along the way</a:t>
            </a:r>
          </a:p>
          <a:p>
            <a:pPr marL="342900" indent="-342900" algn="l">
              <a:buFont typeface="Arial" panose="020B0604020202020204" pitchFamily="34" charset="0"/>
              <a:buChar char="•"/>
            </a:pPr>
            <a:r>
              <a:rPr lang="en-US" b="0" i="0" dirty="0">
                <a:solidFill>
                  <a:srgbClr val="171C34"/>
                </a:solidFill>
                <a:effectLst/>
                <a:latin typeface="Open Sans"/>
              </a:rPr>
              <a:t>Erratic timing on when </a:t>
            </a:r>
            <a:r>
              <a:rPr lang="en-US" b="0" i="0" dirty="0" err="1">
                <a:solidFill>
                  <a:srgbClr val="171C34"/>
                </a:solidFill>
                <a:effectLst/>
                <a:latin typeface="Open Sans"/>
              </a:rPr>
              <a:t>honeybuckets</a:t>
            </a:r>
            <a:r>
              <a:rPr lang="en-US" b="0" i="0" dirty="0">
                <a:solidFill>
                  <a:srgbClr val="171C34"/>
                </a:solidFill>
                <a:effectLst/>
                <a:latin typeface="Open Sans"/>
              </a:rPr>
              <a:t> are hauled</a:t>
            </a:r>
          </a:p>
          <a:p>
            <a:pPr marL="342900" indent="-342900">
              <a:buFont typeface="Arial" panose="020B0604020202020204" pitchFamily="34" charset="0"/>
              <a:buChar char="•"/>
            </a:pPr>
            <a:r>
              <a:rPr lang="en-US" dirty="0">
                <a:solidFill>
                  <a:srgbClr val="292B2C"/>
                </a:solidFill>
                <a:latin typeface="Open Sans"/>
              </a:rPr>
              <a:t>Recent study showed that </a:t>
            </a:r>
            <a:r>
              <a:rPr lang="en-US" b="0" i="0" dirty="0">
                <a:solidFill>
                  <a:srgbClr val="292B2C"/>
                </a:solidFill>
                <a:effectLst/>
                <a:latin typeface="Open Sans"/>
              </a:rPr>
              <a:t>buckets can sit outside the home waiting to be hauled for an average of 4–13 days, depending on the season.  And “the longer human waste sits outside the home, the more likely bags are to get ripped open by the elements or animals, the more likely waste is to spread onto nearby roads and waterways, the more likely pathogens are to attach to dust particles and become airborne, and the more likely humans, especially children, are to come into contact with their contents.</a:t>
            </a:r>
            <a:r>
              <a:rPr lang="en-US" sz="1600" b="0" i="0" dirty="0">
                <a:solidFill>
                  <a:srgbClr val="292B2C"/>
                </a:solidFill>
                <a:effectLst/>
                <a:latin typeface="Open Sans"/>
              </a:rPr>
              <a:t>”</a:t>
            </a:r>
            <a:r>
              <a:rPr lang="en-US" sz="1600" baseline="30000" dirty="0">
                <a:solidFill>
                  <a:srgbClr val="292B2C"/>
                </a:solidFill>
                <a:latin typeface="Open Sans"/>
              </a:rPr>
              <a:t> </a:t>
            </a:r>
            <a:r>
              <a:rPr lang="en-US" sz="1600" baseline="30000" dirty="0">
                <a:solidFill>
                  <a:srgbClr val="292B2C"/>
                </a:solidFill>
                <a:latin typeface="Roboto"/>
              </a:rPr>
              <a:t>1</a:t>
            </a:r>
            <a:endParaRPr lang="en-US" sz="1600" b="0" i="0" baseline="30000" dirty="0">
              <a:solidFill>
                <a:srgbClr val="292B2C"/>
              </a:solidFill>
              <a:effectLst/>
              <a:latin typeface="Roboto"/>
            </a:endParaRPr>
          </a:p>
          <a:p>
            <a:pPr algn="l"/>
            <a:r>
              <a:rPr lang="en-US" sz="800" i="0" baseline="30000" dirty="0">
                <a:solidFill>
                  <a:srgbClr val="292B2C"/>
                </a:solidFill>
                <a:effectLst/>
                <a:latin typeface="Roboto Condensed"/>
              </a:rPr>
              <a:t>1</a:t>
            </a:r>
            <a:r>
              <a:rPr lang="en-US" sz="800" i="0" dirty="0">
                <a:solidFill>
                  <a:srgbClr val="292B2C"/>
                </a:solidFill>
                <a:effectLst/>
                <a:latin typeface="Roboto Condensed"/>
              </a:rPr>
              <a:t> Household Water, Sanitation, and Hygiene Practices Impact Pathogen Exposure in Remote, Rural, </a:t>
            </a:r>
            <a:r>
              <a:rPr lang="en-US" sz="800" i="0" dirty="0" err="1">
                <a:solidFill>
                  <a:srgbClr val="292B2C"/>
                </a:solidFill>
                <a:effectLst/>
                <a:latin typeface="Roboto Condensed"/>
              </a:rPr>
              <a:t>Unpiped</a:t>
            </a:r>
            <a:r>
              <a:rPr lang="en-US" sz="800" i="0" dirty="0">
                <a:solidFill>
                  <a:srgbClr val="292B2C"/>
                </a:solidFill>
                <a:effectLst/>
                <a:latin typeface="Roboto Condensed"/>
              </a:rPr>
              <a:t> Communities, Authors: </a:t>
            </a:r>
            <a:r>
              <a:rPr lang="en-US" sz="800" b="0" i="0" u="none" strike="noStrike" dirty="0">
                <a:solidFill>
                  <a:srgbClr val="515E66"/>
                </a:solidFill>
                <a:effectLst/>
                <a:latin typeface="Roboto"/>
              </a:rPr>
              <a:t>Kaitlin J. Mattos</a:t>
            </a:r>
            <a:r>
              <a:rPr lang="en-US" sz="800" dirty="0">
                <a:solidFill>
                  <a:srgbClr val="292B2C"/>
                </a:solidFill>
                <a:latin typeface="Roboto"/>
              </a:rPr>
              <a:t>, </a:t>
            </a:r>
            <a:r>
              <a:rPr lang="en-US" sz="800" b="0" i="0" u="none" strike="noStrike" dirty="0">
                <a:solidFill>
                  <a:srgbClr val="515E66"/>
                </a:solidFill>
                <a:effectLst/>
                <a:latin typeface="Roboto"/>
              </a:rPr>
              <a:t>Laura Eichelberger</a:t>
            </a:r>
            <a:r>
              <a:rPr lang="en-US" sz="800" dirty="0">
                <a:solidFill>
                  <a:srgbClr val="292B2C"/>
                </a:solidFill>
                <a:latin typeface="Roboto"/>
              </a:rPr>
              <a:t>, </a:t>
            </a:r>
            <a:r>
              <a:rPr lang="en-US" sz="800" dirty="0">
                <a:solidFill>
                  <a:srgbClr val="515E66"/>
                </a:solidFill>
                <a:latin typeface="Roboto"/>
              </a:rPr>
              <a:t>John Warren</a:t>
            </a:r>
            <a:r>
              <a:rPr lang="en-US" sz="800" dirty="0">
                <a:solidFill>
                  <a:srgbClr val="292B2C"/>
                </a:solidFill>
                <a:latin typeface="Roboto"/>
              </a:rPr>
              <a:t>, </a:t>
            </a:r>
            <a:r>
              <a:rPr lang="en-US" sz="800" b="0" i="0" u="none" strike="noStrike" dirty="0">
                <a:solidFill>
                  <a:srgbClr val="515E66"/>
                </a:solidFill>
                <a:effectLst/>
                <a:latin typeface="Roboto"/>
              </a:rPr>
              <a:t>Aaron Dotson</a:t>
            </a:r>
            <a:r>
              <a:rPr lang="en-US" sz="800" dirty="0">
                <a:solidFill>
                  <a:srgbClr val="292B2C"/>
                </a:solidFill>
                <a:latin typeface="Roboto"/>
              </a:rPr>
              <a:t>, </a:t>
            </a:r>
            <a:r>
              <a:rPr lang="en-US" sz="800" b="0" i="0" u="none" strike="noStrike" dirty="0">
                <a:solidFill>
                  <a:srgbClr val="515E66"/>
                </a:solidFill>
                <a:effectLst/>
                <a:latin typeface="Roboto"/>
              </a:rPr>
              <a:t>Millie Hawley</a:t>
            </a:r>
            <a:r>
              <a:rPr lang="en-US" sz="800" dirty="0">
                <a:solidFill>
                  <a:srgbClr val="292B2C"/>
                </a:solidFill>
                <a:latin typeface="Roboto"/>
              </a:rPr>
              <a:t>, </a:t>
            </a:r>
            <a:r>
              <a:rPr lang="en-US" sz="800" b="0" i="0" u="none" strike="noStrike" dirty="0">
                <a:solidFill>
                  <a:srgbClr val="292B2C"/>
                </a:solidFill>
                <a:effectLst/>
                <a:latin typeface="Roboto"/>
              </a:rPr>
              <a:t>Karl G. Linden </a:t>
            </a:r>
            <a:r>
              <a:rPr lang="en-US" sz="800" b="0" i="0" u="none" strike="noStrike" dirty="0">
                <a:solidFill>
                  <a:srgbClr val="292B2C"/>
                </a:solidFill>
                <a:effectLst/>
                <a:latin typeface="Roboto"/>
                <a:hlinkClick r:id="rId4"/>
              </a:rPr>
              <a:t>https://www.liebertpub.com/doi/full/10.1089/ees.2020.0283</a:t>
            </a:r>
            <a:r>
              <a:rPr lang="en-US" sz="800" b="0" i="0" u="none" strike="noStrike" dirty="0">
                <a:solidFill>
                  <a:srgbClr val="292B2C"/>
                </a:solidFill>
                <a:effectLst/>
                <a:latin typeface="Roboto"/>
              </a:rPr>
              <a:t> </a:t>
            </a:r>
            <a:endParaRPr lang="en-US" sz="800" b="0" i="0" dirty="0">
              <a:solidFill>
                <a:srgbClr val="292B2C"/>
              </a:solidFill>
              <a:effectLst/>
              <a:latin typeface="Roboto"/>
            </a:endParaRPr>
          </a:p>
          <a:p>
            <a:endParaRPr lang="en-US" sz="800" i="0" dirty="0">
              <a:solidFill>
                <a:srgbClr val="292B2C"/>
              </a:solidFill>
              <a:effectLst/>
              <a:latin typeface="Roboto Condensed"/>
            </a:endParaRPr>
          </a:p>
          <a:p>
            <a:pPr algn="l"/>
            <a:endParaRPr lang="en-US" sz="2800" b="0" i="0" dirty="0">
              <a:solidFill>
                <a:srgbClr val="171C34"/>
              </a:solidFill>
              <a:effectLst/>
              <a:latin typeface="Open Sans"/>
            </a:endParaRPr>
          </a:p>
        </p:txBody>
      </p:sp>
      <p:sp>
        <p:nvSpPr>
          <p:cNvPr id="11" name="TextBox 10">
            <a:extLst>
              <a:ext uri="{FF2B5EF4-FFF2-40B4-BE49-F238E27FC236}">
                <a16:creationId xmlns:a16="http://schemas.microsoft.com/office/drawing/2014/main" id="{AF561788-E9B3-42BD-A02B-710DC19A1773}"/>
              </a:ext>
            </a:extLst>
          </p:cNvPr>
          <p:cNvSpPr txBox="1"/>
          <p:nvPr/>
        </p:nvSpPr>
        <p:spPr>
          <a:xfrm>
            <a:off x="8898418" y="6596390"/>
            <a:ext cx="3009682" cy="261610"/>
          </a:xfrm>
          <a:prstGeom prst="rect">
            <a:avLst/>
          </a:prstGeom>
          <a:noFill/>
        </p:spPr>
        <p:txBody>
          <a:bodyPr wrap="square" rtlCol="0">
            <a:spAutoFit/>
          </a:bodyPr>
          <a:lstStyle/>
          <a:p>
            <a:r>
              <a:rPr lang="en-US" sz="1100" dirty="0"/>
              <a:t>Photo Courtesy of  AK Dept of Env Conservation</a:t>
            </a:r>
          </a:p>
        </p:txBody>
      </p:sp>
    </p:spTree>
    <p:extLst>
      <p:ext uri="{BB962C8B-B14F-4D97-AF65-F5344CB8AC3E}">
        <p14:creationId xmlns:p14="http://schemas.microsoft.com/office/powerpoint/2010/main" val="35910289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9B532859-F781-4982-A635-DCA2249E4175}"/>
              </a:ext>
            </a:extLst>
          </p:cNvPr>
          <p:cNvSpPr>
            <a:spLocks noGrp="1"/>
          </p:cNvSpPr>
          <p:nvPr>
            <p:ph type="title"/>
          </p:nvPr>
        </p:nvSpPr>
        <p:spPr>
          <a:xfrm>
            <a:off x="831475" y="269939"/>
            <a:ext cx="10515600" cy="993050"/>
          </a:xfrm>
        </p:spPr>
        <p:txBody>
          <a:bodyPr anchor="b" anchorCtr="0">
            <a:normAutofit/>
          </a:bodyPr>
          <a:lstStyle/>
          <a:p>
            <a:r>
              <a:rPr lang="en-US" sz="4800" b="1" dirty="0" err="1">
                <a:solidFill>
                  <a:srgbClr val="0070C0"/>
                </a:solidFill>
                <a:latin typeface="+mn-lt"/>
              </a:rPr>
              <a:t>Honeybucket</a:t>
            </a:r>
            <a:r>
              <a:rPr lang="en-US" sz="4800" b="1" dirty="0">
                <a:solidFill>
                  <a:srgbClr val="0070C0"/>
                </a:solidFill>
                <a:latin typeface="+mn-lt"/>
              </a:rPr>
              <a:t> Disposal Scenarios</a:t>
            </a:r>
          </a:p>
        </p:txBody>
      </p:sp>
      <p:cxnSp>
        <p:nvCxnSpPr>
          <p:cNvPr id="10" name="Straight Connector 9">
            <a:extLst>
              <a:ext uri="{FF2B5EF4-FFF2-40B4-BE49-F238E27FC236}">
                <a16:creationId xmlns:a16="http://schemas.microsoft.com/office/drawing/2014/main" id="{A02162B4-F149-4412-8791-593DF58481E5}"/>
              </a:ext>
            </a:extLst>
          </p:cNvPr>
          <p:cNvCxnSpPr/>
          <p:nvPr/>
        </p:nvCxnSpPr>
        <p:spPr>
          <a:xfrm>
            <a:off x="805775" y="1312864"/>
            <a:ext cx="10548025"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3" name="Picture 2" descr="A close up of a stone fence&#10;&#10;Description automatically generated">
            <a:extLst>
              <a:ext uri="{FF2B5EF4-FFF2-40B4-BE49-F238E27FC236}">
                <a16:creationId xmlns:a16="http://schemas.microsoft.com/office/drawing/2014/main" id="{2ABFE328-CBD4-4417-8B3F-78494E69AF1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74933" y="5000913"/>
            <a:ext cx="2717637" cy="1810754"/>
          </a:xfrm>
          <a:prstGeom prst="rect">
            <a:avLst/>
          </a:prstGeom>
        </p:spPr>
      </p:pic>
      <p:pic>
        <p:nvPicPr>
          <p:cNvPr id="8" name="Picture 7" descr="A picture containing grass, outdoor, table, sitting&#10;&#10;Description automatically generated">
            <a:extLst>
              <a:ext uri="{FF2B5EF4-FFF2-40B4-BE49-F238E27FC236}">
                <a16:creationId xmlns:a16="http://schemas.microsoft.com/office/drawing/2014/main" id="{3D88FE38-D45B-426E-AA5F-D1FC7C6DAD5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83634" y="1402388"/>
            <a:ext cx="2613603" cy="3917145"/>
          </a:xfrm>
          <a:prstGeom prst="rect">
            <a:avLst/>
          </a:prstGeom>
        </p:spPr>
      </p:pic>
      <p:sp>
        <p:nvSpPr>
          <p:cNvPr id="11" name="Rectangle 10">
            <a:extLst>
              <a:ext uri="{FF2B5EF4-FFF2-40B4-BE49-F238E27FC236}">
                <a16:creationId xmlns:a16="http://schemas.microsoft.com/office/drawing/2014/main" id="{8D1AE933-9EA8-4E02-82CF-D9DD18F006A6}"/>
              </a:ext>
            </a:extLst>
          </p:cNvPr>
          <p:cNvSpPr/>
          <p:nvPr/>
        </p:nvSpPr>
        <p:spPr>
          <a:xfrm>
            <a:off x="248423" y="1277319"/>
            <a:ext cx="9271788" cy="3847207"/>
          </a:xfrm>
          <a:prstGeom prst="rect">
            <a:avLst/>
          </a:prstGeom>
        </p:spPr>
        <p:txBody>
          <a:bodyPr wrap="square">
            <a:spAutoFit/>
          </a:bodyPr>
          <a:lstStyle/>
          <a:p>
            <a:pPr>
              <a:lnSpc>
                <a:spcPct val="150000"/>
              </a:lnSpc>
            </a:pPr>
            <a:r>
              <a:rPr lang="en-US" sz="3200" b="0" i="0" dirty="0">
                <a:solidFill>
                  <a:srgbClr val="212529"/>
                </a:solidFill>
                <a:effectLst/>
                <a:latin typeface="Roboto"/>
              </a:rPr>
              <a:t>Community hoppers</a:t>
            </a:r>
          </a:p>
          <a:p>
            <a:pPr marL="342900" indent="-342900" algn="l">
              <a:buFont typeface="Arial" panose="020B0604020202020204" pitchFamily="34" charset="0"/>
              <a:buChar char="•"/>
            </a:pPr>
            <a:r>
              <a:rPr lang="en-US" sz="2800" dirty="0">
                <a:solidFill>
                  <a:srgbClr val="171C34"/>
                </a:solidFill>
                <a:latin typeface="Open Sans"/>
              </a:rPr>
              <a:t>Hoppers are located in a few different locations in the community and residents self-haul to them.</a:t>
            </a:r>
          </a:p>
          <a:p>
            <a:pPr marL="342900" indent="-342900" algn="l">
              <a:buFont typeface="Arial" panose="020B0604020202020204" pitchFamily="34" charset="0"/>
              <a:buChar char="•"/>
            </a:pPr>
            <a:r>
              <a:rPr lang="en-US" sz="2800" dirty="0">
                <a:solidFill>
                  <a:srgbClr val="171C34"/>
                </a:solidFill>
                <a:latin typeface="Open Sans"/>
              </a:rPr>
              <a:t>Operators haul full hoppers to the lagoon 1-2 times/</a:t>
            </a:r>
            <a:r>
              <a:rPr lang="en-US" sz="2800" dirty="0" err="1">
                <a:solidFill>
                  <a:srgbClr val="171C34"/>
                </a:solidFill>
                <a:latin typeface="Open Sans"/>
              </a:rPr>
              <a:t>wk</a:t>
            </a:r>
            <a:endParaRPr lang="en-US" sz="2800" dirty="0">
              <a:solidFill>
                <a:srgbClr val="171C34"/>
              </a:solidFill>
              <a:latin typeface="Open Sans"/>
            </a:endParaRPr>
          </a:p>
          <a:p>
            <a:pPr marL="342900" indent="-342900" algn="l">
              <a:buFont typeface="Arial" panose="020B0604020202020204" pitchFamily="34" charset="0"/>
              <a:buChar char="•"/>
            </a:pPr>
            <a:r>
              <a:rPr lang="en-US" sz="2800" dirty="0">
                <a:solidFill>
                  <a:srgbClr val="171C34"/>
                </a:solidFill>
                <a:latin typeface="Open Sans"/>
              </a:rPr>
              <a:t>Hoppers hold ~100 gallons</a:t>
            </a:r>
          </a:p>
          <a:p>
            <a:pPr marL="342900" indent="-342900" algn="l">
              <a:buFont typeface="Arial" panose="020B0604020202020204" pitchFamily="34" charset="0"/>
              <a:buChar char="•"/>
            </a:pPr>
            <a:r>
              <a:rPr lang="en-US" sz="2800" b="0" i="0" dirty="0">
                <a:solidFill>
                  <a:srgbClr val="171C34"/>
                </a:solidFill>
                <a:effectLst/>
                <a:latin typeface="Open Sans"/>
              </a:rPr>
              <a:t>Issues with overflow, leakage, freezing and relies on a consistent operator emptying them which isn’t always possible. </a:t>
            </a:r>
            <a:endParaRPr lang="en-US" sz="2800" dirty="0">
              <a:solidFill>
                <a:srgbClr val="171C34"/>
              </a:solidFill>
              <a:latin typeface="Open Sans"/>
            </a:endParaRPr>
          </a:p>
        </p:txBody>
      </p:sp>
      <p:pic>
        <p:nvPicPr>
          <p:cNvPr id="3074" name="Picture 2">
            <a:extLst>
              <a:ext uri="{FF2B5EF4-FFF2-40B4-BE49-F238E27FC236}">
                <a16:creationId xmlns:a16="http://schemas.microsoft.com/office/drawing/2014/main" id="{E4AAE187-81CB-4DCA-B28E-240DC132285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57199" y="5071989"/>
            <a:ext cx="2311680" cy="170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a:extLst>
              <a:ext uri="{FF2B5EF4-FFF2-40B4-BE49-F238E27FC236}">
                <a16:creationId xmlns:a16="http://schemas.microsoft.com/office/drawing/2014/main" id="{ECBCB2E9-12B0-4C9B-B9C8-2F15398EEABA}"/>
              </a:ext>
            </a:extLst>
          </p:cNvPr>
          <p:cNvSpPr txBox="1"/>
          <p:nvPr/>
        </p:nvSpPr>
        <p:spPr>
          <a:xfrm>
            <a:off x="9898625" y="5590031"/>
            <a:ext cx="2548875" cy="430887"/>
          </a:xfrm>
          <a:prstGeom prst="rect">
            <a:avLst/>
          </a:prstGeom>
          <a:noFill/>
        </p:spPr>
        <p:txBody>
          <a:bodyPr wrap="square" rtlCol="0">
            <a:spAutoFit/>
          </a:bodyPr>
          <a:lstStyle/>
          <a:p>
            <a:r>
              <a:rPr lang="en-US" sz="1100" dirty="0"/>
              <a:t>Photo Courtesy of  AK Dept of Env Conservation</a:t>
            </a:r>
          </a:p>
        </p:txBody>
      </p:sp>
    </p:spTree>
    <p:extLst>
      <p:ext uri="{BB962C8B-B14F-4D97-AF65-F5344CB8AC3E}">
        <p14:creationId xmlns:p14="http://schemas.microsoft.com/office/powerpoint/2010/main" val="39642511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9B532859-F781-4982-A635-DCA2249E4175}"/>
              </a:ext>
            </a:extLst>
          </p:cNvPr>
          <p:cNvSpPr>
            <a:spLocks noGrp="1"/>
          </p:cNvSpPr>
          <p:nvPr>
            <p:ph type="title"/>
          </p:nvPr>
        </p:nvSpPr>
        <p:spPr>
          <a:xfrm>
            <a:off x="831475" y="269939"/>
            <a:ext cx="10515600" cy="993050"/>
          </a:xfrm>
        </p:spPr>
        <p:txBody>
          <a:bodyPr anchor="b" anchorCtr="0">
            <a:normAutofit/>
          </a:bodyPr>
          <a:lstStyle/>
          <a:p>
            <a:r>
              <a:rPr lang="en-US" sz="4800" b="1" dirty="0" err="1">
                <a:solidFill>
                  <a:srgbClr val="0070C0"/>
                </a:solidFill>
                <a:latin typeface="+mn-lt"/>
              </a:rPr>
              <a:t>Honeybucket</a:t>
            </a:r>
            <a:r>
              <a:rPr lang="en-US" sz="4800" b="1" dirty="0">
                <a:solidFill>
                  <a:srgbClr val="0070C0"/>
                </a:solidFill>
                <a:latin typeface="+mn-lt"/>
              </a:rPr>
              <a:t> Disposal Scenarios</a:t>
            </a:r>
          </a:p>
        </p:txBody>
      </p:sp>
      <p:cxnSp>
        <p:nvCxnSpPr>
          <p:cNvPr id="10" name="Straight Connector 9">
            <a:extLst>
              <a:ext uri="{FF2B5EF4-FFF2-40B4-BE49-F238E27FC236}">
                <a16:creationId xmlns:a16="http://schemas.microsoft.com/office/drawing/2014/main" id="{A02162B4-F149-4412-8791-593DF58481E5}"/>
              </a:ext>
            </a:extLst>
          </p:cNvPr>
          <p:cNvCxnSpPr/>
          <p:nvPr/>
        </p:nvCxnSpPr>
        <p:spPr>
          <a:xfrm>
            <a:off x="805775" y="1312864"/>
            <a:ext cx="10548025"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4" name="Picture 3" descr="A picture containing outdoor, grass, person, truck&#10;&#10;Description automatically generated">
            <a:extLst>
              <a:ext uri="{FF2B5EF4-FFF2-40B4-BE49-F238E27FC236}">
                <a16:creationId xmlns:a16="http://schemas.microsoft.com/office/drawing/2014/main" id="{85FC0122-69F1-4F88-8619-E1F7C0FAFE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55044" y="3958285"/>
            <a:ext cx="4236957" cy="2823072"/>
          </a:xfrm>
          <a:prstGeom prst="rect">
            <a:avLst/>
          </a:prstGeom>
        </p:spPr>
      </p:pic>
      <p:pic>
        <p:nvPicPr>
          <p:cNvPr id="6" name="Picture 5" descr="A person riding a bike down a dirt road&#10;&#10;Description automatically generated">
            <a:extLst>
              <a:ext uri="{FF2B5EF4-FFF2-40B4-BE49-F238E27FC236}">
                <a16:creationId xmlns:a16="http://schemas.microsoft.com/office/drawing/2014/main" id="{F319C8DC-2868-41B1-8CB3-D11AFFA6EFC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55044" y="1362740"/>
            <a:ext cx="4236956" cy="2823072"/>
          </a:xfrm>
          <a:prstGeom prst="rect">
            <a:avLst/>
          </a:prstGeom>
        </p:spPr>
      </p:pic>
      <p:sp>
        <p:nvSpPr>
          <p:cNvPr id="12" name="Rectangle 11">
            <a:extLst>
              <a:ext uri="{FF2B5EF4-FFF2-40B4-BE49-F238E27FC236}">
                <a16:creationId xmlns:a16="http://schemas.microsoft.com/office/drawing/2014/main" id="{C5F4E552-F2D6-4E32-B88E-5560A1EDA591}"/>
              </a:ext>
            </a:extLst>
          </p:cNvPr>
          <p:cNvSpPr/>
          <p:nvPr/>
        </p:nvSpPr>
        <p:spPr>
          <a:xfrm>
            <a:off x="431303" y="1433786"/>
            <a:ext cx="6915248" cy="3847207"/>
          </a:xfrm>
          <a:prstGeom prst="rect">
            <a:avLst/>
          </a:prstGeom>
        </p:spPr>
        <p:txBody>
          <a:bodyPr wrap="square">
            <a:spAutoFit/>
          </a:bodyPr>
          <a:lstStyle/>
          <a:p>
            <a:pPr>
              <a:lnSpc>
                <a:spcPct val="150000"/>
              </a:lnSpc>
            </a:pPr>
            <a:r>
              <a:rPr lang="en-US" sz="3200" b="0" i="0" dirty="0">
                <a:solidFill>
                  <a:srgbClr val="212529"/>
                </a:solidFill>
                <a:effectLst/>
                <a:latin typeface="Roboto"/>
              </a:rPr>
              <a:t>House-to-house collection</a:t>
            </a:r>
          </a:p>
          <a:p>
            <a:pPr marL="342900" indent="-342900" algn="l">
              <a:buFont typeface="Arial" panose="020B0604020202020204" pitchFamily="34" charset="0"/>
              <a:buChar char="•"/>
            </a:pPr>
            <a:r>
              <a:rPr lang="en-US" sz="2800" dirty="0">
                <a:solidFill>
                  <a:srgbClr val="171C34"/>
                </a:solidFill>
                <a:latin typeface="Open Sans"/>
              </a:rPr>
              <a:t>An operator collects </a:t>
            </a:r>
            <a:r>
              <a:rPr lang="en-US" sz="2800" dirty="0" err="1">
                <a:solidFill>
                  <a:srgbClr val="171C34"/>
                </a:solidFill>
                <a:latin typeface="Open Sans"/>
              </a:rPr>
              <a:t>honeybuckets</a:t>
            </a:r>
            <a:r>
              <a:rPr lang="en-US" sz="2800" dirty="0">
                <a:solidFill>
                  <a:srgbClr val="171C34"/>
                </a:solidFill>
                <a:latin typeface="Open Sans"/>
              </a:rPr>
              <a:t> from the front porch of a house and fills a mobile hopper</a:t>
            </a:r>
          </a:p>
          <a:p>
            <a:pPr marL="342900" indent="-342900" algn="l">
              <a:buFont typeface="Arial" panose="020B0604020202020204" pitchFamily="34" charset="0"/>
              <a:buChar char="•"/>
            </a:pPr>
            <a:r>
              <a:rPr lang="en-US" sz="2800" dirty="0">
                <a:solidFill>
                  <a:srgbClr val="171C34"/>
                </a:solidFill>
                <a:latin typeface="Open Sans"/>
              </a:rPr>
              <a:t>Operators pick up 1-2 times/</a:t>
            </a:r>
            <a:r>
              <a:rPr lang="en-US" sz="2800" dirty="0" err="1">
                <a:solidFill>
                  <a:srgbClr val="171C34"/>
                </a:solidFill>
                <a:latin typeface="Open Sans"/>
              </a:rPr>
              <a:t>wk</a:t>
            </a:r>
            <a:endParaRPr lang="en-US" sz="2800" dirty="0">
              <a:solidFill>
                <a:srgbClr val="171C34"/>
              </a:solidFill>
              <a:latin typeface="Open Sans"/>
            </a:endParaRPr>
          </a:p>
          <a:p>
            <a:pPr marL="342900" indent="-342900" algn="l">
              <a:buFont typeface="Arial" panose="020B0604020202020204" pitchFamily="34" charset="0"/>
              <a:buChar char="•"/>
            </a:pPr>
            <a:r>
              <a:rPr lang="en-US" sz="2800" b="0" i="0" dirty="0">
                <a:solidFill>
                  <a:srgbClr val="171C34"/>
                </a:solidFill>
                <a:effectLst/>
                <a:latin typeface="Open Sans"/>
              </a:rPr>
              <a:t>Issues with leaking buckets, and in the winter buckets sitting outside for any length of time will freeze. </a:t>
            </a:r>
            <a:endParaRPr lang="en-US" sz="2800" dirty="0">
              <a:solidFill>
                <a:srgbClr val="171C34"/>
              </a:solidFill>
              <a:latin typeface="Open Sans"/>
            </a:endParaRPr>
          </a:p>
        </p:txBody>
      </p:sp>
      <p:sp>
        <p:nvSpPr>
          <p:cNvPr id="14" name="TextBox 13">
            <a:extLst>
              <a:ext uri="{FF2B5EF4-FFF2-40B4-BE49-F238E27FC236}">
                <a16:creationId xmlns:a16="http://schemas.microsoft.com/office/drawing/2014/main" id="{C2AA54F0-1323-4A77-84EF-73952E5E4848}"/>
              </a:ext>
            </a:extLst>
          </p:cNvPr>
          <p:cNvSpPr txBox="1"/>
          <p:nvPr/>
        </p:nvSpPr>
        <p:spPr>
          <a:xfrm>
            <a:off x="9585116" y="4235687"/>
            <a:ext cx="2548875" cy="430887"/>
          </a:xfrm>
          <a:prstGeom prst="rect">
            <a:avLst/>
          </a:prstGeom>
          <a:noFill/>
        </p:spPr>
        <p:txBody>
          <a:bodyPr wrap="square" rtlCol="0">
            <a:spAutoFit/>
          </a:bodyPr>
          <a:lstStyle/>
          <a:p>
            <a:r>
              <a:rPr lang="en-US" sz="1100" dirty="0"/>
              <a:t>Photos Courtesy of  AK Dept of Env Conservation</a:t>
            </a:r>
          </a:p>
        </p:txBody>
      </p:sp>
    </p:spTree>
    <p:extLst>
      <p:ext uri="{BB962C8B-B14F-4D97-AF65-F5344CB8AC3E}">
        <p14:creationId xmlns:p14="http://schemas.microsoft.com/office/powerpoint/2010/main" val="19945113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9B532859-F781-4982-A635-DCA2249E4175}"/>
              </a:ext>
            </a:extLst>
          </p:cNvPr>
          <p:cNvSpPr>
            <a:spLocks noGrp="1"/>
          </p:cNvSpPr>
          <p:nvPr>
            <p:ph type="title"/>
          </p:nvPr>
        </p:nvSpPr>
        <p:spPr>
          <a:xfrm>
            <a:off x="831475" y="269939"/>
            <a:ext cx="10515600" cy="993050"/>
          </a:xfrm>
        </p:spPr>
        <p:txBody>
          <a:bodyPr anchor="b" anchorCtr="0">
            <a:normAutofit/>
          </a:bodyPr>
          <a:lstStyle/>
          <a:p>
            <a:r>
              <a:rPr lang="en-US" sz="4800" b="1" dirty="0" err="1">
                <a:solidFill>
                  <a:srgbClr val="0070C0"/>
                </a:solidFill>
                <a:latin typeface="+mn-lt"/>
              </a:rPr>
              <a:t>Honeybucket</a:t>
            </a:r>
            <a:r>
              <a:rPr lang="en-US" sz="4800" b="1" dirty="0">
                <a:solidFill>
                  <a:srgbClr val="0070C0"/>
                </a:solidFill>
                <a:latin typeface="+mn-lt"/>
              </a:rPr>
              <a:t> Disposal Scenarios</a:t>
            </a:r>
          </a:p>
        </p:txBody>
      </p:sp>
      <p:cxnSp>
        <p:nvCxnSpPr>
          <p:cNvPr id="10" name="Straight Connector 9">
            <a:extLst>
              <a:ext uri="{FF2B5EF4-FFF2-40B4-BE49-F238E27FC236}">
                <a16:creationId xmlns:a16="http://schemas.microsoft.com/office/drawing/2014/main" id="{A02162B4-F149-4412-8791-593DF58481E5}"/>
              </a:ext>
            </a:extLst>
          </p:cNvPr>
          <p:cNvCxnSpPr/>
          <p:nvPr/>
        </p:nvCxnSpPr>
        <p:spPr>
          <a:xfrm>
            <a:off x="805775" y="1312864"/>
            <a:ext cx="10548025"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11" name="Picture 10" descr="A person sitting on a bench next to a body of water&#10;&#10;Description automatically generated">
            <a:extLst>
              <a:ext uri="{FF2B5EF4-FFF2-40B4-BE49-F238E27FC236}">
                <a16:creationId xmlns:a16="http://schemas.microsoft.com/office/drawing/2014/main" id="{FB7CE833-32B9-4871-8420-1B113D4049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882" y="1427463"/>
            <a:ext cx="4126835" cy="2749698"/>
          </a:xfrm>
          <a:prstGeom prst="rect">
            <a:avLst/>
          </a:prstGeom>
        </p:spPr>
      </p:pic>
      <p:pic>
        <p:nvPicPr>
          <p:cNvPr id="13" name="Picture 12" descr="A picture containing grass, outdoor, truck, field&#10;&#10;Description automatically generated">
            <a:extLst>
              <a:ext uri="{FF2B5EF4-FFF2-40B4-BE49-F238E27FC236}">
                <a16:creationId xmlns:a16="http://schemas.microsoft.com/office/drawing/2014/main" id="{BC715CAA-D5DD-45A9-9680-B736BF93F0B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2489" y="3755376"/>
            <a:ext cx="4656517" cy="3102624"/>
          </a:xfrm>
          <a:prstGeom prst="rect">
            <a:avLst/>
          </a:prstGeom>
        </p:spPr>
      </p:pic>
      <p:pic>
        <p:nvPicPr>
          <p:cNvPr id="15" name="Picture 14" descr="A picture containing grass, outdoor, motorcycle, building&#10;&#10;Description automatically generated">
            <a:extLst>
              <a:ext uri="{FF2B5EF4-FFF2-40B4-BE49-F238E27FC236}">
                <a16:creationId xmlns:a16="http://schemas.microsoft.com/office/drawing/2014/main" id="{78EFD12F-91E1-4E68-B464-B6951C0C94F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6000" y="1481328"/>
            <a:ext cx="5846255" cy="3895343"/>
          </a:xfrm>
          <a:prstGeom prst="rect">
            <a:avLst/>
          </a:prstGeom>
        </p:spPr>
      </p:pic>
      <p:sp>
        <p:nvSpPr>
          <p:cNvPr id="16" name="TextBox 15">
            <a:extLst>
              <a:ext uri="{FF2B5EF4-FFF2-40B4-BE49-F238E27FC236}">
                <a16:creationId xmlns:a16="http://schemas.microsoft.com/office/drawing/2014/main" id="{58E5F513-FF72-4E1E-A40A-F77DDAE89248}"/>
              </a:ext>
            </a:extLst>
          </p:cNvPr>
          <p:cNvSpPr txBox="1"/>
          <p:nvPr/>
        </p:nvSpPr>
        <p:spPr>
          <a:xfrm>
            <a:off x="7390556" y="5756204"/>
            <a:ext cx="3678955" cy="261610"/>
          </a:xfrm>
          <a:prstGeom prst="rect">
            <a:avLst/>
          </a:prstGeom>
          <a:noFill/>
        </p:spPr>
        <p:txBody>
          <a:bodyPr wrap="square" rtlCol="0">
            <a:spAutoFit/>
          </a:bodyPr>
          <a:lstStyle/>
          <a:p>
            <a:r>
              <a:rPr lang="en-US" sz="1100" dirty="0"/>
              <a:t>Photos Courtesy of  AK Dept of Env Conservation</a:t>
            </a:r>
          </a:p>
        </p:txBody>
      </p:sp>
    </p:spTree>
    <p:extLst>
      <p:ext uri="{BB962C8B-B14F-4D97-AF65-F5344CB8AC3E}">
        <p14:creationId xmlns:p14="http://schemas.microsoft.com/office/powerpoint/2010/main" val="30258228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9B532859-F781-4982-A635-DCA2249E4175}"/>
              </a:ext>
            </a:extLst>
          </p:cNvPr>
          <p:cNvSpPr>
            <a:spLocks noGrp="1"/>
          </p:cNvSpPr>
          <p:nvPr>
            <p:ph type="title"/>
          </p:nvPr>
        </p:nvSpPr>
        <p:spPr>
          <a:xfrm>
            <a:off x="831475" y="269939"/>
            <a:ext cx="10515600" cy="993050"/>
          </a:xfrm>
        </p:spPr>
        <p:txBody>
          <a:bodyPr anchor="b" anchorCtr="0">
            <a:normAutofit/>
          </a:bodyPr>
          <a:lstStyle/>
          <a:p>
            <a:r>
              <a:rPr lang="en-US" sz="4800" b="1" dirty="0">
                <a:solidFill>
                  <a:srgbClr val="0070C0"/>
                </a:solidFill>
                <a:latin typeface="+mn-lt"/>
              </a:rPr>
              <a:t>Notes on Digester Location</a:t>
            </a:r>
          </a:p>
        </p:txBody>
      </p:sp>
      <p:cxnSp>
        <p:nvCxnSpPr>
          <p:cNvPr id="10" name="Straight Connector 9">
            <a:extLst>
              <a:ext uri="{FF2B5EF4-FFF2-40B4-BE49-F238E27FC236}">
                <a16:creationId xmlns:a16="http://schemas.microsoft.com/office/drawing/2014/main" id="{A02162B4-F149-4412-8791-593DF58481E5}"/>
              </a:ext>
            </a:extLst>
          </p:cNvPr>
          <p:cNvCxnSpPr/>
          <p:nvPr/>
        </p:nvCxnSpPr>
        <p:spPr>
          <a:xfrm>
            <a:off x="805775" y="1312864"/>
            <a:ext cx="10548025"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C5F4E552-F2D6-4E32-B88E-5560A1EDA591}"/>
              </a:ext>
            </a:extLst>
          </p:cNvPr>
          <p:cNvSpPr/>
          <p:nvPr/>
        </p:nvSpPr>
        <p:spPr>
          <a:xfrm>
            <a:off x="805774" y="1433786"/>
            <a:ext cx="10496209" cy="6494085"/>
          </a:xfrm>
          <a:prstGeom prst="rect">
            <a:avLst/>
          </a:prstGeom>
        </p:spPr>
        <p:txBody>
          <a:bodyPr wrap="square">
            <a:spAutoFit/>
          </a:bodyPr>
          <a:lstStyle/>
          <a:p>
            <a:r>
              <a:rPr lang="en-US" sz="3200" b="0" i="0" dirty="0">
                <a:solidFill>
                  <a:srgbClr val="212529"/>
                </a:solidFill>
                <a:effectLst/>
                <a:latin typeface="Roboto"/>
              </a:rPr>
              <a:t>If placed in a central location in a village (likely less expensive, electricity/water nearby, </a:t>
            </a:r>
            <a:r>
              <a:rPr lang="en-US" sz="3200" b="0" i="0" dirty="0" err="1">
                <a:solidFill>
                  <a:srgbClr val="212529"/>
                </a:solidFill>
                <a:effectLst/>
                <a:latin typeface="Roboto"/>
              </a:rPr>
              <a:t>etc</a:t>
            </a:r>
            <a:r>
              <a:rPr lang="en-US" sz="3200" b="0" i="0" dirty="0">
                <a:solidFill>
                  <a:srgbClr val="212529"/>
                </a:solidFill>
                <a:effectLst/>
                <a:latin typeface="Roboto"/>
              </a:rPr>
              <a:t>) issues could be:</a:t>
            </a:r>
          </a:p>
          <a:p>
            <a:pPr marL="342900" indent="-342900" algn="l">
              <a:buFont typeface="Arial" panose="020B0604020202020204" pitchFamily="34" charset="0"/>
              <a:buChar char="•"/>
            </a:pPr>
            <a:r>
              <a:rPr lang="en-US" sz="2800" dirty="0">
                <a:solidFill>
                  <a:srgbClr val="171C34"/>
                </a:solidFill>
                <a:latin typeface="Open Sans"/>
              </a:rPr>
              <a:t>Odors (close to school, clinics, homes </a:t>
            </a:r>
            <a:r>
              <a:rPr lang="en-US" sz="2800" dirty="0" err="1">
                <a:solidFill>
                  <a:srgbClr val="171C34"/>
                </a:solidFill>
                <a:latin typeface="Open Sans"/>
              </a:rPr>
              <a:t>etc</a:t>
            </a:r>
            <a:r>
              <a:rPr lang="en-US" sz="2800" dirty="0">
                <a:solidFill>
                  <a:srgbClr val="171C34"/>
                </a:solidFill>
                <a:latin typeface="Open Sans"/>
              </a:rPr>
              <a:t>)</a:t>
            </a:r>
          </a:p>
          <a:p>
            <a:pPr marL="342900" indent="-342900" algn="l">
              <a:buFont typeface="Arial" panose="020B0604020202020204" pitchFamily="34" charset="0"/>
              <a:buChar char="•"/>
            </a:pPr>
            <a:r>
              <a:rPr lang="en-US" sz="2800" dirty="0">
                <a:solidFill>
                  <a:srgbClr val="171C34"/>
                </a:solidFill>
                <a:latin typeface="Open Sans"/>
              </a:rPr>
              <a:t>Kids will play by it</a:t>
            </a:r>
          </a:p>
          <a:p>
            <a:pPr marL="342900" indent="-342900" algn="l">
              <a:buFont typeface="Arial" panose="020B0604020202020204" pitchFamily="34" charset="0"/>
              <a:buChar char="•"/>
            </a:pPr>
            <a:r>
              <a:rPr lang="en-US" sz="2800" dirty="0">
                <a:solidFill>
                  <a:srgbClr val="171C34"/>
                </a:solidFill>
                <a:latin typeface="Open Sans"/>
              </a:rPr>
              <a:t>People self-hauling will treat it like the hoppers</a:t>
            </a:r>
            <a:r>
              <a:rPr lang="en-US" sz="2800" b="0" i="0" dirty="0">
                <a:solidFill>
                  <a:srgbClr val="171C34"/>
                </a:solidFill>
                <a:effectLst/>
                <a:latin typeface="Open Sans"/>
              </a:rPr>
              <a:t>. </a:t>
            </a:r>
          </a:p>
          <a:p>
            <a:pPr marL="342900" indent="-342900" algn="l">
              <a:buFont typeface="Arial" panose="020B0604020202020204" pitchFamily="34" charset="0"/>
              <a:buChar char="•"/>
            </a:pPr>
            <a:r>
              <a:rPr lang="en-US" sz="2800" dirty="0">
                <a:solidFill>
                  <a:srgbClr val="171C34"/>
                </a:solidFill>
                <a:latin typeface="Open Sans"/>
              </a:rPr>
              <a:t>Public health issues</a:t>
            </a:r>
            <a:endParaRPr lang="en-US" sz="2800" b="0" i="0" dirty="0">
              <a:solidFill>
                <a:srgbClr val="171C34"/>
              </a:solidFill>
              <a:effectLst/>
              <a:latin typeface="Open Sans"/>
            </a:endParaRPr>
          </a:p>
          <a:p>
            <a:r>
              <a:rPr lang="en-US" sz="3200" b="0" i="0" dirty="0">
                <a:solidFill>
                  <a:srgbClr val="212529"/>
                </a:solidFill>
                <a:effectLst/>
                <a:latin typeface="Roboto"/>
              </a:rPr>
              <a:t>If placed further from town near the lagoon or landfill (likely more expensive, no electricity/water, generator needed?) positives could be:</a:t>
            </a:r>
          </a:p>
          <a:p>
            <a:pPr marL="342900" indent="-342900" algn="l">
              <a:buFont typeface="Arial" panose="020B0604020202020204" pitchFamily="34" charset="0"/>
              <a:buChar char="•"/>
            </a:pPr>
            <a:r>
              <a:rPr lang="en-US" sz="2800" dirty="0">
                <a:solidFill>
                  <a:srgbClr val="171C34"/>
                </a:solidFill>
                <a:latin typeface="Open Sans"/>
              </a:rPr>
              <a:t>Less odor worries</a:t>
            </a:r>
          </a:p>
          <a:p>
            <a:pPr marL="342900" indent="-342900" algn="l">
              <a:buFont typeface="Arial" panose="020B0604020202020204" pitchFamily="34" charset="0"/>
              <a:buChar char="•"/>
            </a:pPr>
            <a:r>
              <a:rPr lang="en-US" sz="2800" dirty="0">
                <a:solidFill>
                  <a:srgbClr val="171C34"/>
                </a:solidFill>
                <a:latin typeface="Open Sans"/>
              </a:rPr>
              <a:t>If by the lagoon people are used to hauling there</a:t>
            </a:r>
          </a:p>
          <a:p>
            <a:pPr marL="342900" indent="-342900" algn="l">
              <a:buFont typeface="Arial" panose="020B0604020202020204" pitchFamily="34" charset="0"/>
              <a:buChar char="•"/>
            </a:pPr>
            <a:r>
              <a:rPr lang="en-US" sz="2800" b="0" i="0" dirty="0">
                <a:solidFill>
                  <a:srgbClr val="171C34"/>
                </a:solidFill>
                <a:effectLst/>
                <a:latin typeface="Open Sans"/>
              </a:rPr>
              <a:t>Maintenance could be easier if not in town?</a:t>
            </a:r>
          </a:p>
          <a:p>
            <a:endParaRPr lang="en-US" sz="3200" b="0" i="0" dirty="0">
              <a:solidFill>
                <a:srgbClr val="212529"/>
              </a:solidFill>
              <a:effectLst/>
              <a:latin typeface="Roboto"/>
            </a:endParaRPr>
          </a:p>
          <a:p>
            <a:pPr algn="l"/>
            <a:endParaRPr lang="en-US" sz="2800" dirty="0">
              <a:solidFill>
                <a:srgbClr val="171C34"/>
              </a:solidFill>
              <a:latin typeface="Open Sans"/>
            </a:endParaRPr>
          </a:p>
        </p:txBody>
      </p:sp>
    </p:spTree>
    <p:extLst>
      <p:ext uri="{BB962C8B-B14F-4D97-AF65-F5344CB8AC3E}">
        <p14:creationId xmlns:p14="http://schemas.microsoft.com/office/powerpoint/2010/main" val="10314286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9B532859-F781-4982-A635-DCA2249E4175}"/>
              </a:ext>
            </a:extLst>
          </p:cNvPr>
          <p:cNvSpPr>
            <a:spLocks noGrp="1"/>
          </p:cNvSpPr>
          <p:nvPr>
            <p:ph type="title"/>
          </p:nvPr>
        </p:nvSpPr>
        <p:spPr>
          <a:xfrm>
            <a:off x="831475" y="269939"/>
            <a:ext cx="10515600" cy="993050"/>
          </a:xfrm>
        </p:spPr>
        <p:txBody>
          <a:bodyPr anchor="b" anchorCtr="0">
            <a:normAutofit/>
          </a:bodyPr>
          <a:lstStyle/>
          <a:p>
            <a:r>
              <a:rPr lang="en-US" sz="4800" b="1" dirty="0">
                <a:solidFill>
                  <a:srgbClr val="0070C0"/>
                </a:solidFill>
                <a:latin typeface="+mn-lt"/>
              </a:rPr>
              <a:t>Notes on operation and costs</a:t>
            </a:r>
          </a:p>
        </p:txBody>
      </p:sp>
      <p:cxnSp>
        <p:nvCxnSpPr>
          <p:cNvPr id="10" name="Straight Connector 9">
            <a:extLst>
              <a:ext uri="{FF2B5EF4-FFF2-40B4-BE49-F238E27FC236}">
                <a16:creationId xmlns:a16="http://schemas.microsoft.com/office/drawing/2014/main" id="{A02162B4-F149-4412-8791-593DF58481E5}"/>
              </a:ext>
            </a:extLst>
          </p:cNvPr>
          <p:cNvCxnSpPr/>
          <p:nvPr/>
        </p:nvCxnSpPr>
        <p:spPr>
          <a:xfrm>
            <a:off x="805775" y="1312864"/>
            <a:ext cx="10548025"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C5F4E552-F2D6-4E32-B88E-5560A1EDA591}"/>
              </a:ext>
            </a:extLst>
          </p:cNvPr>
          <p:cNvSpPr/>
          <p:nvPr/>
        </p:nvSpPr>
        <p:spPr>
          <a:xfrm>
            <a:off x="805774" y="1433786"/>
            <a:ext cx="10496209" cy="4706545"/>
          </a:xfrm>
          <a:prstGeom prst="rect">
            <a:avLst/>
          </a:prstGeom>
        </p:spPr>
        <p:txBody>
          <a:bodyPr wrap="square">
            <a:spAutoFit/>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Plan to have an operating fund for the project. </a:t>
            </a:r>
          </a:p>
          <a:p>
            <a:pPr marL="285750" marR="0" indent="-285750">
              <a:lnSpc>
                <a:spcPct val="107000"/>
              </a:lnSpc>
              <a:spcBef>
                <a:spcPts val="0"/>
              </a:spcBef>
              <a:spcAft>
                <a:spcPts val="800"/>
              </a:spcAft>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Arrange for backup (or even backup to backup) operators</a:t>
            </a:r>
          </a:p>
          <a:p>
            <a:pPr marL="285750" marR="0" indent="-285750">
              <a:lnSpc>
                <a:spcPct val="107000"/>
              </a:lnSpc>
              <a:spcBef>
                <a:spcPts val="0"/>
              </a:spcBef>
              <a:spcAft>
                <a:spcPts val="800"/>
              </a:spcAft>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Job turnover is extremely high (in almost every village) </a:t>
            </a:r>
          </a:p>
          <a:p>
            <a:pPr marL="285750" marR="0" indent="-285750">
              <a:lnSpc>
                <a:spcPct val="107000"/>
              </a:lnSpc>
              <a:spcBef>
                <a:spcPts val="0"/>
              </a:spcBef>
              <a:spcAft>
                <a:spcPts val="80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Have a plan to shut down the dige</a:t>
            </a:r>
            <a:r>
              <a:rPr lang="en-US" dirty="0">
                <a:latin typeface="Calibri" panose="020F0502020204030204" pitchFamily="34" charset="0"/>
                <a:ea typeface="Calibri" panose="020F0502020204030204" pitchFamily="34" charset="0"/>
                <a:cs typeface="Times New Roman" panose="02020603050405020304" pitchFamily="18" charset="0"/>
              </a:rPr>
              <a:t>ster and lock it up if needed</a:t>
            </a:r>
          </a:p>
          <a:p>
            <a:pPr marL="285750" marR="0" indent="-285750">
              <a:lnSpc>
                <a:spcPct val="107000"/>
              </a:lnSpc>
              <a:spcBef>
                <a:spcPts val="0"/>
              </a:spcBef>
              <a:spcAft>
                <a:spcPts val="80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Don’t be surprised if new items are used for target practice (signs, equipment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etc</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What might monthly costs be to users?</a:t>
            </a:r>
          </a:p>
          <a:p>
            <a:pPr marL="285750" marR="0" indent="-285750">
              <a:lnSpc>
                <a:spcPct val="107000"/>
              </a:lnSpc>
              <a:spcBef>
                <a:spcPts val="0"/>
              </a:spcBef>
              <a:spcAft>
                <a:spcPts val="800"/>
              </a:spcAft>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Feedback from the water/sewer challenge showed that (low) costs were key (no matter how fancy the technology)</a:t>
            </a:r>
          </a:p>
          <a:p>
            <a:pPr marL="285750" marR="0" indent="-285750">
              <a:lnSpc>
                <a:spcPct val="107000"/>
              </a:lnSpc>
              <a:spcBef>
                <a:spcPts val="0"/>
              </a:spcBef>
              <a:spcAft>
                <a:spcPts val="80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People won’t be </a:t>
            </a:r>
            <a:r>
              <a:rPr lang="en-US" dirty="0">
                <a:latin typeface="Calibri" panose="020F0502020204030204" pitchFamily="34" charset="0"/>
                <a:ea typeface="Calibri" panose="020F0502020204030204" pitchFamily="34" charset="0"/>
                <a:cs typeface="Times New Roman" panose="02020603050405020304" pitchFamily="18" charset="0"/>
              </a:rPr>
              <a:t>willing to pay a ton extra  - these are not wealthy communities, and people won’t be motivated to pay more. People don’t link subsistence concerns to </a:t>
            </a:r>
            <a:r>
              <a:rPr lang="en-US" dirty="0" err="1">
                <a:latin typeface="Calibri" panose="020F0502020204030204" pitchFamily="34" charset="0"/>
                <a:ea typeface="Calibri" panose="020F0502020204030204" pitchFamily="34" charset="0"/>
                <a:cs typeface="Times New Roman" panose="02020603050405020304" pitchFamily="18" charset="0"/>
              </a:rPr>
              <a:t>honeybuckets</a:t>
            </a:r>
            <a:r>
              <a:rPr lang="en-US" dirty="0">
                <a:latin typeface="Calibri" panose="020F0502020204030204" pitchFamily="34" charset="0"/>
                <a:ea typeface="Calibri" panose="020F0502020204030204" pitchFamily="34" charset="0"/>
                <a:cs typeface="Times New Roman" panose="02020603050405020304" pitchFamily="18" charset="0"/>
              </a:rPr>
              <a:t> as much as trash.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gn="l"/>
            <a:endParaRPr lang="en-US" sz="2800" dirty="0">
              <a:solidFill>
                <a:srgbClr val="171C34"/>
              </a:solidFill>
              <a:latin typeface="Open Sans"/>
            </a:endParaRPr>
          </a:p>
        </p:txBody>
      </p:sp>
      <p:pic>
        <p:nvPicPr>
          <p:cNvPr id="5" name="Picture 4">
            <a:extLst>
              <a:ext uri="{FF2B5EF4-FFF2-40B4-BE49-F238E27FC236}">
                <a16:creationId xmlns:a16="http://schemas.microsoft.com/office/drawing/2014/main" id="{7ADC465A-1181-4356-8F07-BFFF5C4F81DB}"/>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9277440" y="1514880"/>
            <a:ext cx="2372160" cy="1914120"/>
          </a:xfrm>
          <a:prstGeom prst="rect">
            <a:avLst/>
          </a:prstGeom>
        </p:spPr>
      </p:pic>
    </p:spTree>
    <p:extLst>
      <p:ext uri="{BB962C8B-B14F-4D97-AF65-F5344CB8AC3E}">
        <p14:creationId xmlns:p14="http://schemas.microsoft.com/office/powerpoint/2010/main" val="9074738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9B532859-F781-4982-A635-DCA2249E4175}"/>
              </a:ext>
            </a:extLst>
          </p:cNvPr>
          <p:cNvSpPr>
            <a:spLocks noGrp="1"/>
          </p:cNvSpPr>
          <p:nvPr>
            <p:ph type="title"/>
          </p:nvPr>
        </p:nvSpPr>
        <p:spPr>
          <a:xfrm>
            <a:off x="831475" y="269939"/>
            <a:ext cx="10515600" cy="993050"/>
          </a:xfrm>
        </p:spPr>
        <p:txBody>
          <a:bodyPr anchor="b" anchorCtr="0">
            <a:normAutofit/>
          </a:bodyPr>
          <a:lstStyle/>
          <a:p>
            <a:r>
              <a:rPr lang="en-US" sz="4800" b="1" dirty="0">
                <a:solidFill>
                  <a:srgbClr val="0070C0"/>
                </a:solidFill>
                <a:latin typeface="+mn-lt"/>
              </a:rPr>
              <a:t>Bags</a:t>
            </a:r>
          </a:p>
        </p:txBody>
      </p:sp>
      <p:cxnSp>
        <p:nvCxnSpPr>
          <p:cNvPr id="10" name="Straight Connector 9">
            <a:extLst>
              <a:ext uri="{FF2B5EF4-FFF2-40B4-BE49-F238E27FC236}">
                <a16:creationId xmlns:a16="http://schemas.microsoft.com/office/drawing/2014/main" id="{A02162B4-F149-4412-8791-593DF58481E5}"/>
              </a:ext>
            </a:extLst>
          </p:cNvPr>
          <p:cNvCxnSpPr/>
          <p:nvPr/>
        </p:nvCxnSpPr>
        <p:spPr>
          <a:xfrm>
            <a:off x="805775" y="1312864"/>
            <a:ext cx="10548025"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C5F4E552-F2D6-4E32-B88E-5560A1EDA591}"/>
              </a:ext>
            </a:extLst>
          </p:cNvPr>
          <p:cNvSpPr/>
          <p:nvPr/>
        </p:nvSpPr>
        <p:spPr>
          <a:xfrm>
            <a:off x="805774" y="1433786"/>
            <a:ext cx="10496209" cy="1171603"/>
          </a:xfrm>
          <a:prstGeom prst="rect">
            <a:avLst/>
          </a:prstGeom>
        </p:spPr>
        <p:txBody>
          <a:bodyPr wrap="square">
            <a:spAutoFit/>
          </a:bodyPr>
          <a:lstStyle/>
          <a:p>
            <a:pPr marL="285750" marR="0" indent="-285750">
              <a:lnSpc>
                <a:spcPct val="107000"/>
              </a:lnSpc>
              <a:spcBef>
                <a:spcPts val="0"/>
              </a:spcBef>
              <a:spcAft>
                <a:spcPts val="80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People won’t change habits. Bags will always show up in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honeybucket</a:t>
            </a:r>
            <a:r>
              <a:rPr lang="en-US" sz="1800" dirty="0">
                <a:effectLst/>
                <a:latin typeface="Calibri" panose="020F0502020204030204" pitchFamily="34" charset="0"/>
                <a:ea typeface="Calibri" panose="020F0502020204030204" pitchFamily="34" charset="0"/>
                <a:cs typeface="Times New Roman" panose="02020603050405020304" pitchFamily="18" charset="0"/>
              </a:rPr>
              <a:t> wastes.</a:t>
            </a:r>
          </a:p>
          <a:p>
            <a:pPr marL="285750" marR="0" indent="-285750">
              <a:lnSpc>
                <a:spcPct val="107000"/>
              </a:lnSpc>
              <a:spcBef>
                <a:spcPts val="0"/>
              </a:spcBef>
              <a:spcAft>
                <a:spcPts val="800"/>
              </a:spcAft>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Engineers will need to figure how to deal with bags.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nSpc>
                <a:spcPct val="107000"/>
              </a:lnSpc>
              <a:spcBef>
                <a:spcPts val="0"/>
              </a:spcBef>
              <a:spcAft>
                <a:spcPts val="800"/>
              </a:spcAft>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Nome system where they break bags</a:t>
            </a:r>
            <a:endParaRPr lang="en-US" sz="2800" dirty="0">
              <a:solidFill>
                <a:srgbClr val="171C34"/>
              </a:solidFill>
              <a:latin typeface="Open Sans"/>
            </a:endParaRPr>
          </a:p>
        </p:txBody>
      </p:sp>
      <p:pic>
        <p:nvPicPr>
          <p:cNvPr id="6" name="Picture 5" descr="A picture containing grass, outdoor, motorcycle, building&#10;&#10;Description automatically generated">
            <a:extLst>
              <a:ext uri="{FF2B5EF4-FFF2-40B4-BE49-F238E27FC236}">
                <a16:creationId xmlns:a16="http://schemas.microsoft.com/office/drawing/2014/main" id="{25E2D4F7-CBE1-45ED-AAA9-1E40446360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95689" y="2792766"/>
            <a:ext cx="5846255" cy="3895343"/>
          </a:xfrm>
          <a:prstGeom prst="rect">
            <a:avLst/>
          </a:prstGeom>
        </p:spPr>
      </p:pic>
    </p:spTree>
    <p:extLst>
      <p:ext uri="{BB962C8B-B14F-4D97-AF65-F5344CB8AC3E}">
        <p14:creationId xmlns:p14="http://schemas.microsoft.com/office/powerpoint/2010/main" val="42068225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9B532859-F781-4982-A635-DCA2249E4175}"/>
              </a:ext>
            </a:extLst>
          </p:cNvPr>
          <p:cNvSpPr>
            <a:spLocks noGrp="1"/>
          </p:cNvSpPr>
          <p:nvPr>
            <p:ph type="title"/>
          </p:nvPr>
        </p:nvSpPr>
        <p:spPr>
          <a:xfrm>
            <a:off x="831475" y="269939"/>
            <a:ext cx="10515600" cy="993050"/>
          </a:xfrm>
        </p:spPr>
        <p:txBody>
          <a:bodyPr anchor="b" anchorCtr="0">
            <a:normAutofit fontScale="90000"/>
          </a:bodyPr>
          <a:lstStyle/>
          <a:p>
            <a:r>
              <a:rPr lang="en-US" sz="4800" b="1" dirty="0">
                <a:solidFill>
                  <a:srgbClr val="0070C0"/>
                </a:solidFill>
                <a:latin typeface="+mn-lt"/>
              </a:rPr>
              <a:t>Notes on hauling in Interior communities</a:t>
            </a:r>
          </a:p>
        </p:txBody>
      </p:sp>
      <p:cxnSp>
        <p:nvCxnSpPr>
          <p:cNvPr id="10" name="Straight Connector 9">
            <a:extLst>
              <a:ext uri="{FF2B5EF4-FFF2-40B4-BE49-F238E27FC236}">
                <a16:creationId xmlns:a16="http://schemas.microsoft.com/office/drawing/2014/main" id="{A02162B4-F149-4412-8791-593DF58481E5}"/>
              </a:ext>
            </a:extLst>
          </p:cNvPr>
          <p:cNvCxnSpPr/>
          <p:nvPr/>
        </p:nvCxnSpPr>
        <p:spPr>
          <a:xfrm>
            <a:off x="805775" y="1312864"/>
            <a:ext cx="10548025"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C5F4E552-F2D6-4E32-B88E-5560A1EDA591}"/>
              </a:ext>
            </a:extLst>
          </p:cNvPr>
          <p:cNvSpPr/>
          <p:nvPr/>
        </p:nvSpPr>
        <p:spPr>
          <a:xfrm>
            <a:off x="805775" y="1433786"/>
            <a:ext cx="5046386" cy="2506584"/>
          </a:xfrm>
          <a:prstGeom prst="rect">
            <a:avLst/>
          </a:prstGeom>
        </p:spPr>
        <p:txBody>
          <a:bodyPr wrap="square">
            <a:spAutoFit/>
          </a:bodyPr>
          <a:lstStyle/>
          <a:p>
            <a:pPr marL="285750" marR="0" indent="-285750">
              <a:lnSpc>
                <a:spcPct val="107000"/>
              </a:lnSpc>
              <a:spcBef>
                <a:spcPts val="0"/>
              </a:spcBef>
              <a:spcAft>
                <a:spcPts val="80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In the interior communities, unplumbed houses use outhouses in summer. </a:t>
            </a:r>
          </a:p>
          <a:p>
            <a:pPr marL="285750" marR="0" indent="-285750">
              <a:lnSpc>
                <a:spcPct val="107000"/>
              </a:lnSpc>
              <a:spcBef>
                <a:spcPts val="0"/>
              </a:spcBef>
              <a:spcAft>
                <a:spcPts val="800"/>
              </a:spcAft>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In the winter, they use </a:t>
            </a:r>
            <a:r>
              <a:rPr lang="en-US" dirty="0" err="1">
                <a:latin typeface="Calibri" panose="020F0502020204030204" pitchFamily="34" charset="0"/>
                <a:ea typeface="Calibri" panose="020F0502020204030204" pitchFamily="34" charset="0"/>
                <a:cs typeface="Times New Roman" panose="02020603050405020304" pitchFamily="18" charset="0"/>
              </a:rPr>
              <a:t>honeybuckets</a:t>
            </a:r>
            <a:r>
              <a:rPr lang="en-US" dirty="0">
                <a:latin typeface="Calibri" panose="020F0502020204030204" pitchFamily="34" charset="0"/>
                <a:ea typeface="Calibri" panose="020F0502020204030204" pitchFamily="34" charset="0"/>
                <a:cs typeface="Times New Roman" panose="02020603050405020304" pitchFamily="18" charset="0"/>
              </a:rPr>
              <a:t> indoors and then dump them in outhouses.  It’s more convenient for them to use the outhouse vs hauling further away (such as to the digester).</a:t>
            </a:r>
          </a:p>
          <a:p>
            <a:pPr algn="l"/>
            <a:endParaRPr lang="en-US" sz="2800" dirty="0">
              <a:solidFill>
                <a:srgbClr val="171C34"/>
              </a:solidFill>
              <a:latin typeface="Open Sans"/>
            </a:endParaRPr>
          </a:p>
        </p:txBody>
      </p:sp>
      <p:pic>
        <p:nvPicPr>
          <p:cNvPr id="4" name="Picture 3" descr="A house covered in snow&#10;&#10;Description automatically generated">
            <a:extLst>
              <a:ext uri="{FF2B5EF4-FFF2-40B4-BE49-F238E27FC236}">
                <a16:creationId xmlns:a16="http://schemas.microsoft.com/office/drawing/2014/main" id="{F1C43E00-C77F-41B3-A11E-0AB15CEFB0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39841" y="1602159"/>
            <a:ext cx="5255116" cy="3942977"/>
          </a:xfrm>
          <a:prstGeom prst="rect">
            <a:avLst/>
          </a:prstGeom>
        </p:spPr>
      </p:pic>
      <p:sp>
        <p:nvSpPr>
          <p:cNvPr id="6" name="TextBox 5">
            <a:extLst>
              <a:ext uri="{FF2B5EF4-FFF2-40B4-BE49-F238E27FC236}">
                <a16:creationId xmlns:a16="http://schemas.microsoft.com/office/drawing/2014/main" id="{0BBCC4E9-D0F1-4EEF-9223-E7F279625A0D}"/>
              </a:ext>
            </a:extLst>
          </p:cNvPr>
          <p:cNvSpPr txBox="1"/>
          <p:nvPr/>
        </p:nvSpPr>
        <p:spPr>
          <a:xfrm>
            <a:off x="7415494" y="5572820"/>
            <a:ext cx="3678955" cy="261610"/>
          </a:xfrm>
          <a:prstGeom prst="rect">
            <a:avLst/>
          </a:prstGeom>
          <a:noFill/>
        </p:spPr>
        <p:txBody>
          <a:bodyPr wrap="square" rtlCol="0">
            <a:spAutoFit/>
          </a:bodyPr>
          <a:lstStyle/>
          <a:p>
            <a:r>
              <a:rPr lang="en-US" sz="1100" dirty="0"/>
              <a:t>Photo Courtesy of  AK Dept of Env Conservation</a:t>
            </a:r>
          </a:p>
        </p:txBody>
      </p:sp>
    </p:spTree>
    <p:extLst>
      <p:ext uri="{BB962C8B-B14F-4D97-AF65-F5344CB8AC3E}">
        <p14:creationId xmlns:p14="http://schemas.microsoft.com/office/powerpoint/2010/main" val="20934223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9B532859-F781-4982-A635-DCA2249E4175}"/>
              </a:ext>
            </a:extLst>
          </p:cNvPr>
          <p:cNvSpPr>
            <a:spLocks noGrp="1"/>
          </p:cNvSpPr>
          <p:nvPr>
            <p:ph type="title"/>
          </p:nvPr>
        </p:nvSpPr>
        <p:spPr>
          <a:xfrm>
            <a:off x="831475" y="269939"/>
            <a:ext cx="10515600" cy="993050"/>
          </a:xfrm>
        </p:spPr>
        <p:txBody>
          <a:bodyPr anchor="b" anchorCtr="0">
            <a:normAutofit fontScale="90000"/>
          </a:bodyPr>
          <a:lstStyle/>
          <a:p>
            <a:pPr>
              <a:lnSpc>
                <a:spcPct val="150000"/>
              </a:lnSpc>
            </a:pPr>
            <a:r>
              <a:rPr lang="en-US" sz="4800" b="0" i="0" dirty="0">
                <a:solidFill>
                  <a:srgbClr val="212529"/>
                </a:solidFill>
                <a:effectLst/>
                <a:latin typeface="Roboto"/>
              </a:rPr>
              <a:t>Unserved communities </a:t>
            </a:r>
          </a:p>
        </p:txBody>
      </p:sp>
      <p:cxnSp>
        <p:nvCxnSpPr>
          <p:cNvPr id="10" name="Straight Connector 9">
            <a:extLst>
              <a:ext uri="{FF2B5EF4-FFF2-40B4-BE49-F238E27FC236}">
                <a16:creationId xmlns:a16="http://schemas.microsoft.com/office/drawing/2014/main" id="{A02162B4-F149-4412-8791-593DF58481E5}"/>
              </a:ext>
            </a:extLst>
          </p:cNvPr>
          <p:cNvCxnSpPr/>
          <p:nvPr/>
        </p:nvCxnSpPr>
        <p:spPr>
          <a:xfrm>
            <a:off x="805775" y="1312864"/>
            <a:ext cx="10548025"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93A6ECF3-0EF1-442D-B5A4-818E57BEE48E}"/>
              </a:ext>
            </a:extLst>
          </p:cNvPr>
          <p:cNvSpPr/>
          <p:nvPr/>
        </p:nvSpPr>
        <p:spPr>
          <a:xfrm>
            <a:off x="638145" y="1595021"/>
            <a:ext cx="8227877" cy="3416320"/>
          </a:xfrm>
          <a:prstGeom prst="rect">
            <a:avLst/>
          </a:prstGeom>
        </p:spPr>
        <p:txBody>
          <a:bodyPr wrap="square">
            <a:spAutoFit/>
          </a:bodyPr>
          <a:lstStyle/>
          <a:p>
            <a:pPr marL="342900" indent="-342900" algn="l">
              <a:buFont typeface="Arial" panose="020B0604020202020204" pitchFamily="34" charset="0"/>
              <a:buChar char="•"/>
            </a:pPr>
            <a:r>
              <a:rPr lang="en-US" sz="2400" b="0" i="0" dirty="0">
                <a:solidFill>
                  <a:srgbClr val="171C34"/>
                </a:solidFill>
                <a:effectLst/>
                <a:latin typeface="Open Sans"/>
              </a:rPr>
              <a:t>Unserved community - where 45% or more homes have not been served either via pipe, septic tank &amp; well, or covered haul system.</a:t>
            </a:r>
          </a:p>
          <a:p>
            <a:pPr algn="l"/>
            <a:endParaRPr lang="en-US" sz="2400" b="0" i="0" dirty="0">
              <a:solidFill>
                <a:srgbClr val="171C34"/>
              </a:solidFill>
              <a:effectLst/>
              <a:latin typeface="Open Sans"/>
            </a:endParaRPr>
          </a:p>
          <a:p>
            <a:pPr marL="342900" indent="-342900" algn="l">
              <a:buFont typeface="Arial" panose="020B0604020202020204" pitchFamily="34" charset="0"/>
              <a:buChar char="•"/>
            </a:pPr>
            <a:r>
              <a:rPr lang="en-US" sz="2400" b="0" i="0" dirty="0">
                <a:solidFill>
                  <a:srgbClr val="171C34"/>
                </a:solidFill>
                <a:effectLst/>
                <a:latin typeface="Open Sans"/>
              </a:rPr>
              <a:t>Of the more than 200 communities in rural Alaska, the 32 unserved communities (March 2019) are located mainly in western Alaska and along the Yukon River and its tributaries. </a:t>
            </a:r>
          </a:p>
          <a:p>
            <a:endParaRPr lang="en-US" sz="2400" b="0" i="0" dirty="0">
              <a:solidFill>
                <a:srgbClr val="212529"/>
              </a:solidFill>
              <a:effectLst/>
              <a:latin typeface="Roboto"/>
            </a:endParaRPr>
          </a:p>
        </p:txBody>
      </p:sp>
      <p:pic>
        <p:nvPicPr>
          <p:cNvPr id="5" name="Picture 4">
            <a:extLst>
              <a:ext uri="{FF2B5EF4-FFF2-40B4-BE49-F238E27FC236}">
                <a16:creationId xmlns:a16="http://schemas.microsoft.com/office/drawing/2014/main" id="{79D6015D-1DAC-4926-B50D-FF0E84FFB64B}"/>
              </a:ext>
            </a:extLst>
          </p:cNvPr>
          <p:cNvPicPr/>
          <p:nvPr/>
        </p:nvPicPr>
        <p:blipFill rotWithShape="1">
          <a:blip r:embed="rId3"/>
          <a:srcRect l="15069" t="21272" r="68844" b="30104"/>
          <a:stretch/>
        </p:blipFill>
        <p:spPr bwMode="auto">
          <a:xfrm>
            <a:off x="9023821" y="1830703"/>
            <a:ext cx="2884279" cy="2887601"/>
          </a:xfrm>
          <a:prstGeom prst="rect">
            <a:avLst/>
          </a:prstGeom>
          <a:ln>
            <a:noFill/>
          </a:ln>
          <a:extLst>
            <a:ext uri="{53640926-AAD7-44D8-BBD7-CCE9431645EC}">
              <a14:shadowObscured xmlns:a14="http://schemas.microsoft.com/office/drawing/2010/main"/>
            </a:ext>
          </a:extLst>
        </p:spPr>
      </p:pic>
      <p:sp>
        <p:nvSpPr>
          <p:cNvPr id="2" name="TextBox 1">
            <a:extLst>
              <a:ext uri="{FF2B5EF4-FFF2-40B4-BE49-F238E27FC236}">
                <a16:creationId xmlns:a16="http://schemas.microsoft.com/office/drawing/2014/main" id="{670F985F-8722-4E0A-8CDA-40D535AE9C5F}"/>
              </a:ext>
            </a:extLst>
          </p:cNvPr>
          <p:cNvSpPr txBox="1"/>
          <p:nvPr/>
        </p:nvSpPr>
        <p:spPr>
          <a:xfrm>
            <a:off x="9123178" y="4829076"/>
            <a:ext cx="2884279" cy="646331"/>
          </a:xfrm>
          <a:prstGeom prst="rect">
            <a:avLst/>
          </a:prstGeom>
          <a:noFill/>
        </p:spPr>
        <p:txBody>
          <a:bodyPr wrap="square" rtlCol="0">
            <a:spAutoFit/>
          </a:bodyPr>
          <a:lstStyle/>
          <a:p>
            <a:r>
              <a:rPr lang="en-US" dirty="0"/>
              <a:t>Information and Map from ADEC Division of Water</a:t>
            </a:r>
          </a:p>
        </p:txBody>
      </p:sp>
      <p:pic>
        <p:nvPicPr>
          <p:cNvPr id="6" name="Picture 5" descr="A picture containing table, food, sitting, kitchen&#10;&#10;Description automatically generated">
            <a:extLst>
              <a:ext uri="{FF2B5EF4-FFF2-40B4-BE49-F238E27FC236}">
                <a16:creationId xmlns:a16="http://schemas.microsoft.com/office/drawing/2014/main" id="{DE3E7B73-71EB-4CE6-52E0-38D06BB9D52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5301" y="4718304"/>
            <a:ext cx="3001545" cy="1999921"/>
          </a:xfrm>
          <a:prstGeom prst="rect">
            <a:avLst/>
          </a:prstGeom>
        </p:spPr>
      </p:pic>
      <p:pic>
        <p:nvPicPr>
          <p:cNvPr id="8" name="Picture 7" descr="A picture containing indoor, sitting, small, table&#10;&#10;Description automatically generated">
            <a:extLst>
              <a:ext uri="{FF2B5EF4-FFF2-40B4-BE49-F238E27FC236}">
                <a16:creationId xmlns:a16="http://schemas.microsoft.com/office/drawing/2014/main" id="{88A9ADA6-ADF8-BA28-C56D-A272932A2FC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60074" y="4557485"/>
            <a:ext cx="2160740" cy="2160740"/>
          </a:xfrm>
          <a:prstGeom prst="rect">
            <a:avLst/>
          </a:prstGeom>
        </p:spPr>
      </p:pic>
      <p:sp>
        <p:nvSpPr>
          <p:cNvPr id="11" name="TextBox 10">
            <a:extLst>
              <a:ext uri="{FF2B5EF4-FFF2-40B4-BE49-F238E27FC236}">
                <a16:creationId xmlns:a16="http://schemas.microsoft.com/office/drawing/2014/main" id="{3AE184E1-4282-CDDB-181B-262688E70F88}"/>
              </a:ext>
            </a:extLst>
          </p:cNvPr>
          <p:cNvSpPr txBox="1"/>
          <p:nvPr/>
        </p:nvSpPr>
        <p:spPr>
          <a:xfrm>
            <a:off x="4154002" y="5083471"/>
            <a:ext cx="2206072" cy="923330"/>
          </a:xfrm>
          <a:prstGeom prst="rect">
            <a:avLst/>
          </a:prstGeom>
          <a:noFill/>
        </p:spPr>
        <p:txBody>
          <a:bodyPr wrap="square" rtlCol="0">
            <a:spAutoFit/>
          </a:bodyPr>
          <a:lstStyle/>
          <a:p>
            <a:r>
              <a:rPr lang="en-US" sz="1800" dirty="0"/>
              <a:t>Photos Courtesy of  AK Dept of Env Conservation</a:t>
            </a:r>
          </a:p>
        </p:txBody>
      </p:sp>
    </p:spTree>
    <p:extLst>
      <p:ext uri="{BB962C8B-B14F-4D97-AF65-F5344CB8AC3E}">
        <p14:creationId xmlns:p14="http://schemas.microsoft.com/office/powerpoint/2010/main" val="29116395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9B532859-F781-4982-A635-DCA2249E4175}"/>
              </a:ext>
            </a:extLst>
          </p:cNvPr>
          <p:cNvSpPr>
            <a:spLocks noGrp="1"/>
          </p:cNvSpPr>
          <p:nvPr>
            <p:ph type="title"/>
          </p:nvPr>
        </p:nvSpPr>
        <p:spPr>
          <a:xfrm>
            <a:off x="831475" y="269939"/>
            <a:ext cx="10515600" cy="993050"/>
          </a:xfrm>
        </p:spPr>
        <p:txBody>
          <a:bodyPr anchor="b" anchorCtr="0">
            <a:normAutofit/>
          </a:bodyPr>
          <a:lstStyle/>
          <a:p>
            <a:r>
              <a:rPr lang="en-US" sz="4800" b="1" dirty="0">
                <a:solidFill>
                  <a:srgbClr val="0070C0"/>
                </a:solidFill>
                <a:latin typeface="+mn-lt"/>
              </a:rPr>
              <a:t>Urine Diversion Toilets</a:t>
            </a:r>
          </a:p>
        </p:txBody>
      </p:sp>
      <p:cxnSp>
        <p:nvCxnSpPr>
          <p:cNvPr id="10" name="Straight Connector 9">
            <a:extLst>
              <a:ext uri="{FF2B5EF4-FFF2-40B4-BE49-F238E27FC236}">
                <a16:creationId xmlns:a16="http://schemas.microsoft.com/office/drawing/2014/main" id="{A02162B4-F149-4412-8791-593DF58481E5}"/>
              </a:ext>
            </a:extLst>
          </p:cNvPr>
          <p:cNvCxnSpPr/>
          <p:nvPr/>
        </p:nvCxnSpPr>
        <p:spPr>
          <a:xfrm>
            <a:off x="805775" y="1312864"/>
            <a:ext cx="10548025"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C5F4E552-F2D6-4E32-B88E-5560A1EDA591}"/>
              </a:ext>
            </a:extLst>
          </p:cNvPr>
          <p:cNvSpPr/>
          <p:nvPr/>
        </p:nvSpPr>
        <p:spPr>
          <a:xfrm>
            <a:off x="805775" y="1433786"/>
            <a:ext cx="5046386" cy="3407087"/>
          </a:xfrm>
          <a:prstGeom prst="rect">
            <a:avLst/>
          </a:prstGeom>
        </p:spPr>
        <p:txBody>
          <a:bodyPr wrap="square">
            <a:spAutoFit/>
          </a:bodyPr>
          <a:lstStyle/>
          <a:p>
            <a:pPr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ANTHC’s PASS System Pilot</a:t>
            </a:r>
          </a:p>
          <a:p>
            <a:pPr marL="285750" marR="0" indent="-285750">
              <a:lnSpc>
                <a:spcPct val="107000"/>
              </a:lnSpc>
              <a:spcBef>
                <a:spcPts val="0"/>
              </a:spcBef>
              <a:spcAft>
                <a:spcPts val="800"/>
              </a:spcAft>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This system was liked the best in the Alaska Water/Sewer Challenge by demonstration villages (and had the lowest operation costs)</a:t>
            </a:r>
          </a:p>
          <a:p>
            <a:pPr marL="285750" marR="0" indent="-285750">
              <a:lnSpc>
                <a:spcPct val="107000"/>
              </a:lnSpc>
              <a:spcBef>
                <a:spcPts val="0"/>
              </a:spcBef>
              <a:spcAft>
                <a:spcPts val="800"/>
              </a:spcAft>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Issues with excess liquid line (wasn’t quite worked out, issues with freezing)</a:t>
            </a:r>
          </a:p>
          <a:p>
            <a:pPr marL="285750" marR="0" indent="-285750">
              <a:lnSpc>
                <a:spcPct val="107000"/>
              </a:lnSpc>
              <a:spcBef>
                <a:spcPts val="0"/>
              </a:spcBef>
              <a:spcAft>
                <a:spcPts val="800"/>
              </a:spcAft>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Tested in </a:t>
            </a:r>
            <a:r>
              <a:rPr lang="en-US" sz="1800" dirty="0">
                <a:effectLst/>
                <a:latin typeface="Calibri" panose="020F0502020204030204" pitchFamily="34" charset="0"/>
                <a:ea typeface="Calibri" panose="020F0502020204030204" pitchFamily="34" charset="0"/>
                <a:cs typeface="Times New Roman" panose="02020603050405020304" pitchFamily="18" charset="0"/>
              </a:rPr>
              <a:t>Kivalina,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Newtok</a:t>
            </a:r>
            <a:r>
              <a:rPr lang="en-US" sz="1800" dirty="0">
                <a:effectLst/>
                <a:latin typeface="Calibri" panose="020F0502020204030204" pitchFamily="34" charset="0"/>
                <a:ea typeface="Calibri" panose="020F0502020204030204" pitchFamily="34" charset="0"/>
                <a:cs typeface="Times New Roman" panose="02020603050405020304" pitchFamily="18" charset="0"/>
              </a:rPr>
              <a:t>, Mountain Village</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285750" marR="0" indent="-285750">
              <a:lnSpc>
                <a:spcPct val="107000"/>
              </a:lnSpc>
              <a:spcBef>
                <a:spcPts val="0"/>
              </a:spcBef>
              <a:spcAft>
                <a:spcPts val="800"/>
              </a:spcAft>
              <a:buFont typeface="Arial" panose="020B0604020202020204" pitchFamily="34" charset="0"/>
              <a:buChar char="•"/>
            </a:pPr>
            <a:endParaRPr lang="en-US" dirty="0">
              <a:latin typeface="Calibri" panose="020F0502020204030204" pitchFamily="34" charset="0"/>
              <a:ea typeface="Calibri" panose="020F0502020204030204" pitchFamily="34" charset="0"/>
              <a:cs typeface="Times New Roman" panose="02020603050405020304" pitchFamily="18" charset="0"/>
            </a:endParaRPr>
          </a:p>
          <a:p>
            <a:pPr algn="l"/>
            <a:endParaRPr lang="en-US" sz="2800" dirty="0">
              <a:solidFill>
                <a:srgbClr val="171C34"/>
              </a:solidFill>
              <a:latin typeface="Open Sans"/>
            </a:endParaRPr>
          </a:p>
        </p:txBody>
      </p:sp>
      <p:pic>
        <p:nvPicPr>
          <p:cNvPr id="1026" name="Picture 2" descr="ANTHC Environmental Health and Engineering staff share Portable Alternative  Sanitation System with TCC annual convention | Alaska Native Tribal Health  Consortium">
            <a:extLst>
              <a:ext uri="{FF2B5EF4-FFF2-40B4-BE49-F238E27FC236}">
                <a16:creationId xmlns:a16="http://schemas.microsoft.com/office/drawing/2014/main" id="{867CB653-7230-4310-8699-350153FE16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70929" y="1791762"/>
            <a:ext cx="4130124" cy="2744238"/>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C04F711B-2E93-4EC2-99F1-CBEA4B2257C4}"/>
              </a:ext>
            </a:extLst>
          </p:cNvPr>
          <p:cNvSpPr/>
          <p:nvPr/>
        </p:nvSpPr>
        <p:spPr>
          <a:xfrm>
            <a:off x="690947" y="3917786"/>
            <a:ext cx="6603026" cy="1868781"/>
          </a:xfrm>
          <a:prstGeom prst="rect">
            <a:avLst/>
          </a:prstGeom>
        </p:spPr>
        <p:txBody>
          <a:bodyPr wrap="square">
            <a:spAutoFit/>
          </a:bodyPr>
          <a:lstStyle/>
          <a:p>
            <a:pPr marR="0">
              <a:lnSpc>
                <a:spcPct val="107000"/>
              </a:lnSpc>
              <a:spcBef>
                <a:spcPts val="0"/>
              </a:spcBef>
              <a:spcAft>
                <a:spcPts val="800"/>
              </a:spcAft>
            </a:pPr>
            <a:r>
              <a:rPr lang="en-US" b="1" dirty="0">
                <a:latin typeface="Calibri" panose="020F0502020204030204" pitchFamily="34" charset="0"/>
                <a:ea typeface="Calibri" panose="020F0502020204030204" pitchFamily="34" charset="0"/>
                <a:cs typeface="Times New Roman" panose="02020603050405020304" pitchFamily="18" charset="0"/>
              </a:rPr>
              <a:t>VSW’s Urine Diversion Toilet Pilot </a:t>
            </a:r>
          </a:p>
          <a:p>
            <a:pPr marL="285750" marR="0" indent="-285750">
              <a:lnSpc>
                <a:spcPct val="107000"/>
              </a:lnSpc>
              <a:spcBef>
                <a:spcPts val="0"/>
              </a:spcBef>
              <a:spcAft>
                <a:spcPts val="800"/>
              </a:spcAft>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Urine Diversion Toilet with Fan and Separate Urinal connected to a jug that can be capped and carried when full. </a:t>
            </a:r>
          </a:p>
          <a:p>
            <a:pPr marL="285750" marR="0" indent="-285750">
              <a:lnSpc>
                <a:spcPct val="107000"/>
              </a:lnSpc>
              <a:spcBef>
                <a:spcPts val="0"/>
              </a:spcBef>
              <a:spcAft>
                <a:spcPts val="800"/>
              </a:spcAft>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No sink or water in this system</a:t>
            </a:r>
          </a:p>
          <a:p>
            <a:pPr marL="285750" marR="0" indent="-285750">
              <a:lnSpc>
                <a:spcPct val="107000"/>
              </a:lnSpc>
              <a:spcBef>
                <a:spcPts val="0"/>
              </a:spcBef>
              <a:spcAft>
                <a:spcPts val="800"/>
              </a:spcAft>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Will be tested in Arctic Village and </a:t>
            </a:r>
            <a:r>
              <a:rPr lang="en-US" dirty="0" err="1">
                <a:latin typeface="Calibri" panose="020F0502020204030204" pitchFamily="34" charset="0"/>
                <a:ea typeface="Calibri" panose="020F0502020204030204" pitchFamily="34" charset="0"/>
                <a:cs typeface="Times New Roman" panose="02020603050405020304" pitchFamily="18" charset="0"/>
              </a:rPr>
              <a:t>Kongiganak</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
        <p:nvSpPr>
          <p:cNvPr id="11" name="Rectangle 10">
            <a:extLst>
              <a:ext uri="{FF2B5EF4-FFF2-40B4-BE49-F238E27FC236}">
                <a16:creationId xmlns:a16="http://schemas.microsoft.com/office/drawing/2014/main" id="{36E5C048-557C-49A1-A006-14843B39FF84}"/>
              </a:ext>
            </a:extLst>
          </p:cNvPr>
          <p:cNvSpPr/>
          <p:nvPr/>
        </p:nvSpPr>
        <p:spPr>
          <a:xfrm>
            <a:off x="690947" y="5880697"/>
            <a:ext cx="6603026" cy="774507"/>
          </a:xfrm>
          <a:prstGeom prst="rect">
            <a:avLst/>
          </a:prstGeom>
        </p:spPr>
        <p:txBody>
          <a:bodyPr wrap="square">
            <a:spAutoFit/>
          </a:bodyPr>
          <a:lstStyle/>
          <a:p>
            <a:pPr marR="0">
              <a:lnSpc>
                <a:spcPct val="107000"/>
              </a:lnSpc>
              <a:spcBef>
                <a:spcPts val="0"/>
              </a:spcBef>
              <a:spcAft>
                <a:spcPts val="800"/>
              </a:spcAft>
            </a:pPr>
            <a:r>
              <a:rPr lang="en-US" b="1" dirty="0" err="1">
                <a:latin typeface="Calibri" panose="020F0502020204030204" pitchFamily="34" charset="0"/>
                <a:ea typeface="Calibri" panose="020F0502020204030204" pitchFamily="34" charset="0"/>
                <a:cs typeface="Times New Roman" panose="02020603050405020304" pitchFamily="18" charset="0"/>
              </a:rPr>
              <a:t>Zender’s</a:t>
            </a:r>
            <a:r>
              <a:rPr lang="en-US" b="1" dirty="0">
                <a:latin typeface="Calibri" panose="020F0502020204030204" pitchFamily="34" charset="0"/>
                <a:ea typeface="Calibri" panose="020F0502020204030204" pitchFamily="34" charset="0"/>
                <a:cs typeface="Times New Roman" panose="02020603050405020304" pitchFamily="18" charset="0"/>
              </a:rPr>
              <a:t> Urine Diversion Toilet Pilot </a:t>
            </a:r>
          </a:p>
          <a:p>
            <a:pPr marL="285750" marR="0" indent="-285750">
              <a:lnSpc>
                <a:spcPct val="107000"/>
              </a:lnSpc>
              <a:spcBef>
                <a:spcPts val="0"/>
              </a:spcBef>
              <a:spcAft>
                <a:spcPts val="800"/>
              </a:spcAft>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Tested Nature’s Head Urine diversion toilets in </a:t>
            </a:r>
            <a:r>
              <a:rPr lang="en-US" dirty="0" err="1">
                <a:latin typeface="Calibri" panose="020F0502020204030204" pitchFamily="34" charset="0"/>
                <a:ea typeface="Calibri" panose="020F0502020204030204" pitchFamily="34" charset="0"/>
                <a:cs typeface="Times New Roman" panose="02020603050405020304" pitchFamily="18" charset="0"/>
              </a:rPr>
              <a:t>Selawik</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969219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9B532859-F781-4982-A635-DCA2249E4175}"/>
              </a:ext>
            </a:extLst>
          </p:cNvPr>
          <p:cNvSpPr>
            <a:spLocks noGrp="1"/>
          </p:cNvSpPr>
          <p:nvPr>
            <p:ph type="title"/>
          </p:nvPr>
        </p:nvSpPr>
        <p:spPr>
          <a:xfrm>
            <a:off x="831475" y="269939"/>
            <a:ext cx="10515600" cy="993050"/>
          </a:xfrm>
        </p:spPr>
        <p:txBody>
          <a:bodyPr anchor="b" anchorCtr="0">
            <a:normAutofit/>
          </a:bodyPr>
          <a:lstStyle/>
          <a:p>
            <a:r>
              <a:rPr lang="en-US" sz="4800" b="1" dirty="0">
                <a:solidFill>
                  <a:srgbClr val="0070C0"/>
                </a:solidFill>
                <a:latin typeface="+mn-lt"/>
              </a:rPr>
              <a:t>Matrix of Decision Variables</a:t>
            </a:r>
          </a:p>
        </p:txBody>
      </p:sp>
      <p:cxnSp>
        <p:nvCxnSpPr>
          <p:cNvPr id="10" name="Straight Connector 9">
            <a:extLst>
              <a:ext uri="{FF2B5EF4-FFF2-40B4-BE49-F238E27FC236}">
                <a16:creationId xmlns:a16="http://schemas.microsoft.com/office/drawing/2014/main" id="{A02162B4-F149-4412-8791-593DF58481E5}"/>
              </a:ext>
            </a:extLst>
          </p:cNvPr>
          <p:cNvCxnSpPr/>
          <p:nvPr/>
        </p:nvCxnSpPr>
        <p:spPr>
          <a:xfrm>
            <a:off x="805775" y="1312864"/>
            <a:ext cx="10548025" cy="0"/>
          </a:xfrm>
          <a:prstGeom prst="line">
            <a:avLst/>
          </a:prstGeom>
          <a:ln w="38100"/>
        </p:spPr>
        <p:style>
          <a:lnRef idx="1">
            <a:schemeClr val="accent1"/>
          </a:lnRef>
          <a:fillRef idx="0">
            <a:schemeClr val="accent1"/>
          </a:fillRef>
          <a:effectRef idx="0">
            <a:schemeClr val="accent1"/>
          </a:effectRef>
          <a:fontRef idx="minor">
            <a:schemeClr val="tx1"/>
          </a:fontRef>
        </p:style>
      </p:cxnSp>
      <p:graphicFrame>
        <p:nvGraphicFramePr>
          <p:cNvPr id="4" name="Table 3">
            <a:extLst>
              <a:ext uri="{FF2B5EF4-FFF2-40B4-BE49-F238E27FC236}">
                <a16:creationId xmlns:a16="http://schemas.microsoft.com/office/drawing/2014/main" id="{D715A98C-038B-443E-9BA1-76A233EFF8EF}"/>
              </a:ext>
            </a:extLst>
          </p:cNvPr>
          <p:cNvGraphicFramePr>
            <a:graphicFrameLocks noGrp="1"/>
          </p:cNvGraphicFramePr>
          <p:nvPr>
            <p:extLst>
              <p:ext uri="{D42A27DB-BD31-4B8C-83A1-F6EECF244321}">
                <p14:modId xmlns:p14="http://schemas.microsoft.com/office/powerpoint/2010/main" val="4185713287"/>
              </p:ext>
            </p:extLst>
          </p:nvPr>
        </p:nvGraphicFramePr>
        <p:xfrm>
          <a:off x="1613211" y="2433710"/>
          <a:ext cx="7102327" cy="3059640"/>
        </p:xfrm>
        <a:graphic>
          <a:graphicData uri="http://schemas.openxmlformats.org/drawingml/2006/table">
            <a:tbl>
              <a:tblPr firstRow="1" firstCol="1" bandRow="1">
                <a:tableStyleId>{5C22544A-7EE6-4342-B048-85BDC9FD1C3A}</a:tableStyleId>
              </a:tblPr>
              <a:tblGrid>
                <a:gridCol w="1628844">
                  <a:extLst>
                    <a:ext uri="{9D8B030D-6E8A-4147-A177-3AD203B41FA5}">
                      <a16:colId xmlns:a16="http://schemas.microsoft.com/office/drawing/2014/main" val="2440706638"/>
                    </a:ext>
                  </a:extLst>
                </a:gridCol>
                <a:gridCol w="1144290">
                  <a:extLst>
                    <a:ext uri="{9D8B030D-6E8A-4147-A177-3AD203B41FA5}">
                      <a16:colId xmlns:a16="http://schemas.microsoft.com/office/drawing/2014/main" val="797969784"/>
                    </a:ext>
                  </a:extLst>
                </a:gridCol>
                <a:gridCol w="927777">
                  <a:extLst>
                    <a:ext uri="{9D8B030D-6E8A-4147-A177-3AD203B41FA5}">
                      <a16:colId xmlns:a16="http://schemas.microsoft.com/office/drawing/2014/main" val="3056019478"/>
                    </a:ext>
                  </a:extLst>
                </a:gridCol>
                <a:gridCol w="927777">
                  <a:extLst>
                    <a:ext uri="{9D8B030D-6E8A-4147-A177-3AD203B41FA5}">
                      <a16:colId xmlns:a16="http://schemas.microsoft.com/office/drawing/2014/main" val="2390410204"/>
                    </a:ext>
                  </a:extLst>
                </a:gridCol>
                <a:gridCol w="975090">
                  <a:extLst>
                    <a:ext uri="{9D8B030D-6E8A-4147-A177-3AD203B41FA5}">
                      <a16:colId xmlns:a16="http://schemas.microsoft.com/office/drawing/2014/main" val="3224023442"/>
                    </a:ext>
                  </a:extLst>
                </a:gridCol>
                <a:gridCol w="847663">
                  <a:extLst>
                    <a:ext uri="{9D8B030D-6E8A-4147-A177-3AD203B41FA5}">
                      <a16:colId xmlns:a16="http://schemas.microsoft.com/office/drawing/2014/main" val="2654173769"/>
                    </a:ext>
                  </a:extLst>
                </a:gridCol>
                <a:gridCol w="650886">
                  <a:extLst>
                    <a:ext uri="{9D8B030D-6E8A-4147-A177-3AD203B41FA5}">
                      <a16:colId xmlns:a16="http://schemas.microsoft.com/office/drawing/2014/main" val="3621175337"/>
                    </a:ext>
                  </a:extLst>
                </a:gridCol>
              </a:tblGrid>
              <a:tr h="840432">
                <a:tc>
                  <a:txBody>
                    <a:bodyPr/>
                    <a:lstStyle/>
                    <a:p>
                      <a:pPr marL="0" marR="0">
                        <a:lnSpc>
                          <a:spcPct val="107000"/>
                        </a:lnSpc>
                        <a:spcBef>
                          <a:spcPts val="0"/>
                        </a:spcBef>
                        <a:spcAft>
                          <a:spcPts val="0"/>
                        </a:spcAft>
                      </a:pPr>
                      <a:r>
                        <a:rPr lang="en-US" sz="1100" dirty="0">
                          <a:effectLst/>
                        </a:rPr>
                        <a:t> System specific decision variables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err="1">
                          <a:effectLst/>
                        </a:rPr>
                        <a:t>Honeybucket</a:t>
                      </a:r>
                      <a:r>
                        <a:rPr lang="en-US" sz="1100" dirty="0">
                          <a:effectLst/>
                        </a:rPr>
                        <a:t> community without collection program</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100" dirty="0" err="1">
                          <a:effectLst/>
                        </a:rPr>
                        <a:t>Honeybucket</a:t>
                      </a:r>
                      <a:r>
                        <a:rPr lang="en-US" sz="1100" dirty="0">
                          <a:effectLst/>
                        </a:rPr>
                        <a:t> community with collection program</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Community with isolated </a:t>
                      </a:r>
                      <a:r>
                        <a:rPr lang="en-US" sz="1100" dirty="0" err="1">
                          <a:effectLst/>
                          <a:latin typeface="Calibri" panose="020F0502020204030204" pitchFamily="34" charset="0"/>
                          <a:ea typeface="Calibri" panose="020F0502020204030204" pitchFamily="34" charset="0"/>
                          <a:cs typeface="Times New Roman" panose="02020603050405020304" pitchFamily="18" charset="0"/>
                        </a:rPr>
                        <a:t>honeybucket</a:t>
                      </a:r>
                      <a:r>
                        <a:rPr lang="en-US" sz="1100" dirty="0">
                          <a:effectLst/>
                          <a:latin typeface="Calibri" panose="020F0502020204030204" pitchFamily="34" charset="0"/>
                          <a:ea typeface="Calibri" panose="020F0502020204030204" pitchFamily="34" charset="0"/>
                          <a:cs typeface="Times New Roman" panose="02020603050405020304" pitchFamily="18" charset="0"/>
                        </a:rPr>
                        <a:t> homes</a:t>
                      </a:r>
                    </a:p>
                  </a:txBody>
                  <a:tcPr marL="68580" marR="68580" marT="0" marB="0"/>
                </a:tc>
                <a:tc>
                  <a:txBody>
                    <a:bodyPr/>
                    <a:lstStyle/>
                    <a:p>
                      <a:pPr marL="0" marR="0">
                        <a:lnSpc>
                          <a:spcPct val="107000"/>
                        </a:lnSpc>
                        <a:spcBef>
                          <a:spcPts val="0"/>
                        </a:spcBef>
                        <a:spcAft>
                          <a:spcPts val="0"/>
                        </a:spcAft>
                      </a:pPr>
                      <a:r>
                        <a:rPr lang="en-US" sz="1100" dirty="0">
                          <a:effectLst/>
                        </a:rPr>
                        <a:t>Community with tank haul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Community piloting urine diversion systems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Hub</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59128706"/>
                  </a:ext>
                </a:extLst>
              </a:tr>
              <a:tr h="234702">
                <a:tc>
                  <a:txBody>
                    <a:bodyPr/>
                    <a:lstStyle/>
                    <a:p>
                      <a:pPr marL="0" marR="0">
                        <a:lnSpc>
                          <a:spcPct val="107000"/>
                        </a:lnSpc>
                        <a:spcBef>
                          <a:spcPts val="0"/>
                        </a:spcBef>
                        <a:spcAft>
                          <a:spcPts val="0"/>
                        </a:spcAft>
                      </a:pPr>
                      <a:r>
                        <a:rPr lang="en-US" sz="1100" dirty="0">
                          <a:effectLst/>
                        </a:rPr>
                        <a:t>Common application potential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XX</a:t>
                      </a:r>
                    </a:p>
                  </a:txBody>
                  <a:tcPr marL="68580" marR="68580" marT="0" marB="0"/>
                </a:tc>
                <a:extLst>
                  <a:ext uri="{0D108BD9-81ED-4DB2-BD59-A6C34878D82A}">
                    <a16:rowId xmlns:a16="http://schemas.microsoft.com/office/drawing/2014/main" val="2961262855"/>
                  </a:ext>
                </a:extLst>
              </a:tr>
              <a:tr h="237062">
                <a:tc>
                  <a:txBody>
                    <a:bodyPr/>
                    <a:lstStyle/>
                    <a:p>
                      <a:pPr marL="0" marR="0">
                        <a:lnSpc>
                          <a:spcPct val="107000"/>
                        </a:lnSpc>
                        <a:spcBef>
                          <a:spcPts val="0"/>
                        </a:spcBef>
                        <a:spcAft>
                          <a:spcPts val="0"/>
                        </a:spcAft>
                      </a:pPr>
                      <a:r>
                        <a:rPr lang="en-US" sz="1100" dirty="0">
                          <a:effectLst/>
                        </a:rPr>
                        <a:t>Greatest need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0439378"/>
                  </a:ext>
                </a:extLst>
              </a:tr>
              <a:tr h="237062">
                <a:tc>
                  <a:txBody>
                    <a:bodyPr/>
                    <a:lstStyle/>
                    <a:p>
                      <a:pPr marL="0" marR="0">
                        <a:lnSpc>
                          <a:spcPct val="107000"/>
                        </a:lnSpc>
                        <a:spcBef>
                          <a:spcPts val="0"/>
                        </a:spcBef>
                        <a:spcAft>
                          <a:spcPts val="0"/>
                        </a:spcAft>
                      </a:pPr>
                      <a:r>
                        <a:rPr lang="en-US" sz="1100" dirty="0">
                          <a:effectLst/>
                        </a:rPr>
                        <a:t>Consistent supply and timing of feedstock</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dirty="0">
                          <a:effectLst/>
                        </a:rPr>
                        <a:t> XXX</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32305998"/>
                  </a:ext>
                </a:extLst>
              </a:tr>
              <a:tr h="237062">
                <a:tc>
                  <a:txBody>
                    <a:bodyPr/>
                    <a:lstStyle/>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Potential of no feedstock contamination</a:t>
                      </a:r>
                    </a:p>
                  </a:txBody>
                  <a:tcPr marL="68580" marR="68580" marT="0" marB="0"/>
                </a:tc>
                <a:tc>
                  <a:txBody>
                    <a:bodyPr/>
                    <a:lstStyle/>
                    <a:p>
                      <a:pPr marL="0" marR="0" algn="ct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XXX</a:t>
                      </a:r>
                    </a:p>
                  </a:txBody>
                  <a:tcPr marL="68580" marR="68580" marT="0" marB="0"/>
                </a:tc>
                <a:tc>
                  <a:txBody>
                    <a:bodyPr/>
                    <a:lstStyle/>
                    <a:p>
                      <a:pPr marL="0" marR="0" algn="ct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XXX</a:t>
                      </a:r>
                    </a:p>
                  </a:txBody>
                  <a:tcPr marL="68580" marR="68580" marT="0" marB="0"/>
                </a:tc>
                <a:tc>
                  <a:txBody>
                    <a:bodyPr/>
                    <a:lstStyle/>
                    <a:p>
                      <a:pPr marL="0" marR="0" algn="ct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XXX</a:t>
                      </a:r>
                    </a:p>
                  </a:txBody>
                  <a:tcPr marL="68580" marR="68580" marT="0" marB="0"/>
                </a:tc>
                <a:tc>
                  <a:txBody>
                    <a:bodyPr/>
                    <a:lstStyle/>
                    <a:p>
                      <a:pPr marL="0" marR="0" algn="ct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X</a:t>
                      </a:r>
                    </a:p>
                  </a:txBody>
                  <a:tcPr marL="68580" marR="68580" marT="0" marB="0"/>
                </a:tc>
                <a:tc>
                  <a:txBody>
                    <a:bodyPr/>
                    <a:lstStyle/>
                    <a:p>
                      <a:pPr marL="0" marR="0" algn="ct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X</a:t>
                      </a:r>
                    </a:p>
                  </a:txBody>
                  <a:tcPr marL="68580" marR="68580" marT="0" marB="0"/>
                </a:tc>
                <a:tc>
                  <a:txBody>
                    <a:bodyPr/>
                    <a:lstStyle/>
                    <a:p>
                      <a:pPr marL="0" marR="0" algn="ct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X</a:t>
                      </a:r>
                    </a:p>
                  </a:txBody>
                  <a:tcPr marL="68580" marR="68580" marT="0" marB="0"/>
                </a:tc>
                <a:extLst>
                  <a:ext uri="{0D108BD9-81ED-4DB2-BD59-A6C34878D82A}">
                    <a16:rowId xmlns:a16="http://schemas.microsoft.com/office/drawing/2014/main" val="192090170"/>
                  </a:ext>
                </a:extLst>
              </a:tr>
              <a:tr h="237062">
                <a:tc>
                  <a:txBody>
                    <a:bodyPr/>
                    <a:lstStyle/>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Less need for melting feedstock in winter</a:t>
                      </a:r>
                    </a:p>
                  </a:txBody>
                  <a:tcPr marL="68580" marR="68580" marT="0" marB="0"/>
                </a:tc>
                <a:tc>
                  <a:txBody>
                    <a:bodyPr/>
                    <a:lstStyle/>
                    <a:p>
                      <a:pPr marL="0" marR="0" algn="ct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XXX</a:t>
                      </a:r>
                    </a:p>
                  </a:txBody>
                  <a:tcPr marL="68580" marR="68580" marT="0" marB="0"/>
                </a:tc>
                <a:tc>
                  <a:txBody>
                    <a:bodyPr/>
                    <a:lstStyle/>
                    <a:p>
                      <a:pPr marL="0" marR="0" algn="ct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XX</a:t>
                      </a:r>
                    </a:p>
                  </a:txBody>
                  <a:tcPr marL="68580" marR="68580" marT="0" marB="0"/>
                </a:tc>
                <a:tc>
                  <a:txBody>
                    <a:bodyPr/>
                    <a:lstStyle/>
                    <a:p>
                      <a:pPr marL="0" marR="0" algn="ct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XX</a:t>
                      </a:r>
                    </a:p>
                  </a:txBody>
                  <a:tcPr marL="68580" marR="68580" marT="0" marB="0"/>
                </a:tc>
                <a:tc>
                  <a:txBody>
                    <a:bodyPr/>
                    <a:lstStyle/>
                    <a:p>
                      <a:pPr marL="0" marR="0" algn="ctr">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a:t>
                      </a:r>
                    </a:p>
                  </a:txBody>
                  <a:tcPr marL="68580" marR="68580" marT="0" marB="0"/>
                </a:tc>
                <a:extLst>
                  <a:ext uri="{0D108BD9-81ED-4DB2-BD59-A6C34878D82A}">
                    <a16:rowId xmlns:a16="http://schemas.microsoft.com/office/drawing/2014/main" val="3149951996"/>
                  </a:ext>
                </a:extLst>
              </a:tr>
              <a:tr h="237062">
                <a:tc>
                  <a:txBody>
                    <a:bodyPr/>
                    <a:lstStyle/>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Lack of dilution of feedstock</a:t>
                      </a:r>
                    </a:p>
                  </a:txBody>
                  <a:tcPr marL="68580" marR="68580" marT="0" marB="0"/>
                </a:tc>
                <a:tc>
                  <a:txBody>
                    <a:bodyPr/>
                    <a:lstStyle/>
                    <a:p>
                      <a:pPr marL="0" marR="0" algn="ctr">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XXX</a:t>
                      </a:r>
                    </a:p>
                  </a:txBody>
                  <a:tcPr marL="68580" marR="68580" marT="0" marB="0"/>
                </a:tc>
                <a:tc>
                  <a:txBody>
                    <a:bodyPr/>
                    <a:lstStyle/>
                    <a:p>
                      <a:pPr marL="0" marR="0" algn="ctr">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58681885"/>
                  </a:ext>
                </a:extLst>
              </a:tr>
            </a:tbl>
          </a:graphicData>
        </a:graphic>
      </p:graphicFrame>
      <p:sp>
        <p:nvSpPr>
          <p:cNvPr id="11" name="Rectangle 2">
            <a:extLst>
              <a:ext uri="{FF2B5EF4-FFF2-40B4-BE49-F238E27FC236}">
                <a16:creationId xmlns:a16="http://schemas.microsoft.com/office/drawing/2014/main" id="{9381A014-AD7A-42F9-90A7-5956B3AE9E3B}"/>
              </a:ext>
            </a:extLst>
          </p:cNvPr>
          <p:cNvSpPr>
            <a:spLocks noChangeArrowheads="1"/>
          </p:cNvSpPr>
          <p:nvPr/>
        </p:nvSpPr>
        <p:spPr bwMode="auto">
          <a:xfrm>
            <a:off x="9101211" y="3148589"/>
            <a:ext cx="2659609"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 is the highest</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2000" b="1" dirty="0">
                <a:latin typeface="Calibri" panose="020F0502020204030204" pitchFamily="34" charset="0"/>
                <a:cs typeface="Times New Roman" panose="02020603050405020304" pitchFamily="18" charset="0"/>
              </a:rPr>
              <a:t>“x” is the lowest</a:t>
            </a:r>
            <a:endParaRPr kumimoji="0" lang="en-US" altLang="en-US" sz="2000" b="0" i="0" u="none" strike="noStrike" cap="none" normalizeH="0" baseline="0" dirty="0">
              <a:ln>
                <a:noFill/>
              </a:ln>
              <a:solidFill>
                <a:schemeClr val="tx1"/>
              </a:solidFill>
              <a:effectLst/>
            </a:endParaRPr>
          </a:p>
        </p:txBody>
      </p:sp>
      <p:pic>
        <p:nvPicPr>
          <p:cNvPr id="7" name="Graphic 6" descr="Checkmark with solid fill">
            <a:extLst>
              <a:ext uri="{FF2B5EF4-FFF2-40B4-BE49-F238E27FC236}">
                <a16:creationId xmlns:a16="http://schemas.microsoft.com/office/drawing/2014/main" id="{547F806A-4302-4A58-92CE-2B5EACDCCB28}"/>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334041" y="3264602"/>
            <a:ext cx="164398" cy="164398"/>
          </a:xfrm>
          <a:prstGeom prst="rect">
            <a:avLst/>
          </a:prstGeom>
        </p:spPr>
      </p:pic>
      <p:sp>
        <p:nvSpPr>
          <p:cNvPr id="14" name="TextBox 13">
            <a:extLst>
              <a:ext uri="{FF2B5EF4-FFF2-40B4-BE49-F238E27FC236}">
                <a16:creationId xmlns:a16="http://schemas.microsoft.com/office/drawing/2014/main" id="{2961BF3B-0BD9-4C1B-B29B-C7556B85ED72}"/>
              </a:ext>
            </a:extLst>
          </p:cNvPr>
          <p:cNvSpPr txBox="1"/>
          <p:nvPr/>
        </p:nvSpPr>
        <p:spPr>
          <a:xfrm>
            <a:off x="1529077" y="1667399"/>
            <a:ext cx="7270594" cy="470000"/>
          </a:xfrm>
          <a:prstGeom prst="rect">
            <a:avLst/>
          </a:prstGeom>
          <a:noFill/>
        </p:spPr>
        <p:txBody>
          <a:bodyPr wrap="square">
            <a:spAutoFit/>
          </a:bodyPr>
          <a:lstStyle/>
          <a:p>
            <a:pPr marL="0" marR="0">
              <a:lnSpc>
                <a:spcPct val="107000"/>
              </a:lnSpc>
              <a:spcBef>
                <a:spcPts val="0"/>
              </a:spcBef>
              <a:spcAft>
                <a:spcPts val="0"/>
              </a:spcAft>
            </a:pPr>
            <a:r>
              <a:rPr lang="en-US" sz="2400" b="1" dirty="0">
                <a:effectLst/>
              </a:rPr>
              <a:t> System Specific </a:t>
            </a:r>
            <a:r>
              <a:rPr lang="en-US" sz="2400" b="1" dirty="0"/>
              <a:t>D</a:t>
            </a:r>
            <a:r>
              <a:rPr lang="en-US" sz="2400" b="1" dirty="0">
                <a:effectLst/>
              </a:rPr>
              <a:t>ecision </a:t>
            </a:r>
            <a:r>
              <a:rPr lang="en-US" sz="2400" b="1" dirty="0"/>
              <a:t>V</a:t>
            </a:r>
            <a:r>
              <a:rPr lang="en-US" sz="2400" b="1" dirty="0">
                <a:effectLst/>
              </a:rPr>
              <a:t>ariables</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5" name="Graphic 14" descr="Checkmark with solid fill">
            <a:extLst>
              <a:ext uri="{FF2B5EF4-FFF2-40B4-BE49-F238E27FC236}">
                <a16:creationId xmlns:a16="http://schemas.microsoft.com/office/drawing/2014/main" id="{1A732A89-A8EF-4EAE-8B0C-FCE9A810D2DB}"/>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712041" y="3608799"/>
            <a:ext cx="164398" cy="164398"/>
          </a:xfrm>
          <a:prstGeom prst="rect">
            <a:avLst/>
          </a:prstGeom>
        </p:spPr>
      </p:pic>
      <p:pic>
        <p:nvPicPr>
          <p:cNvPr id="16" name="Graphic 15" descr="Checkmark with solid fill">
            <a:extLst>
              <a:ext uri="{FF2B5EF4-FFF2-40B4-BE49-F238E27FC236}">
                <a16:creationId xmlns:a16="http://schemas.microsoft.com/office/drawing/2014/main" id="{8B74A998-5C72-4D2E-8D8A-1379BC45380B}"/>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738566" y="3596197"/>
            <a:ext cx="164398" cy="164398"/>
          </a:xfrm>
          <a:prstGeom prst="rect">
            <a:avLst/>
          </a:prstGeom>
        </p:spPr>
      </p:pic>
      <p:pic>
        <p:nvPicPr>
          <p:cNvPr id="17" name="Graphic 16" descr="Checkmark with solid fill">
            <a:extLst>
              <a:ext uri="{FF2B5EF4-FFF2-40B4-BE49-F238E27FC236}">
                <a16:creationId xmlns:a16="http://schemas.microsoft.com/office/drawing/2014/main" id="{FA3F76F2-9C8C-4C80-A19D-9D473A23EC9A}"/>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7641" y="3607397"/>
            <a:ext cx="164398" cy="164398"/>
          </a:xfrm>
          <a:prstGeom prst="rect">
            <a:avLst/>
          </a:prstGeom>
        </p:spPr>
      </p:pic>
      <p:pic>
        <p:nvPicPr>
          <p:cNvPr id="18" name="Graphic 17" descr="Checkmark with solid fill">
            <a:extLst>
              <a:ext uri="{FF2B5EF4-FFF2-40B4-BE49-F238E27FC236}">
                <a16:creationId xmlns:a16="http://schemas.microsoft.com/office/drawing/2014/main" id="{2E250778-6488-4F38-A57D-F01A8BDFB3C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587292" y="3596197"/>
            <a:ext cx="164398" cy="164398"/>
          </a:xfrm>
          <a:prstGeom prst="rect">
            <a:avLst/>
          </a:prstGeom>
        </p:spPr>
      </p:pic>
      <p:pic>
        <p:nvPicPr>
          <p:cNvPr id="19" name="Graphic 18" descr="Checkmark with solid fill">
            <a:extLst>
              <a:ext uri="{FF2B5EF4-FFF2-40B4-BE49-F238E27FC236}">
                <a16:creationId xmlns:a16="http://schemas.microsoft.com/office/drawing/2014/main" id="{9FE4ECD8-4C68-4F59-85E0-7302DC2A9006}"/>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569216" y="3596197"/>
            <a:ext cx="164398" cy="164398"/>
          </a:xfrm>
          <a:prstGeom prst="rect">
            <a:avLst/>
          </a:prstGeom>
        </p:spPr>
      </p:pic>
      <p:pic>
        <p:nvPicPr>
          <p:cNvPr id="20" name="Graphic 19" descr="Checkmark with solid fill">
            <a:extLst>
              <a:ext uri="{FF2B5EF4-FFF2-40B4-BE49-F238E27FC236}">
                <a16:creationId xmlns:a16="http://schemas.microsoft.com/office/drawing/2014/main" id="{AC042336-0751-4834-8DC9-FE112C4918C5}"/>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554683" y="3866508"/>
            <a:ext cx="164398" cy="164398"/>
          </a:xfrm>
          <a:prstGeom prst="rect">
            <a:avLst/>
          </a:prstGeom>
        </p:spPr>
      </p:pic>
      <p:pic>
        <p:nvPicPr>
          <p:cNvPr id="21" name="Graphic 20" descr="Checkmark with solid fill">
            <a:extLst>
              <a:ext uri="{FF2B5EF4-FFF2-40B4-BE49-F238E27FC236}">
                <a16:creationId xmlns:a16="http://schemas.microsoft.com/office/drawing/2014/main" id="{FF2464C3-D6E0-4327-962A-55DEE065C3CF}"/>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747519" y="3881331"/>
            <a:ext cx="164398" cy="164398"/>
          </a:xfrm>
          <a:prstGeom prst="rect">
            <a:avLst/>
          </a:prstGeom>
        </p:spPr>
      </p:pic>
      <p:pic>
        <p:nvPicPr>
          <p:cNvPr id="22" name="Graphic 21" descr="Checkmark with solid fill">
            <a:extLst>
              <a:ext uri="{FF2B5EF4-FFF2-40B4-BE49-F238E27FC236}">
                <a16:creationId xmlns:a16="http://schemas.microsoft.com/office/drawing/2014/main" id="{CB55CC36-DC4D-4ADC-8759-AFC7638B8F5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911917" y="3881331"/>
            <a:ext cx="164398" cy="164398"/>
          </a:xfrm>
          <a:prstGeom prst="rect">
            <a:avLst/>
          </a:prstGeom>
        </p:spPr>
      </p:pic>
      <p:pic>
        <p:nvPicPr>
          <p:cNvPr id="23" name="Graphic 22" descr="Checkmark with solid fill">
            <a:extLst>
              <a:ext uri="{FF2B5EF4-FFF2-40B4-BE49-F238E27FC236}">
                <a16:creationId xmlns:a16="http://schemas.microsoft.com/office/drawing/2014/main" id="{3E7F0247-7949-41C8-9CE1-C72201B1418A}"/>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725442" y="3899906"/>
            <a:ext cx="164398" cy="164398"/>
          </a:xfrm>
          <a:prstGeom prst="rect">
            <a:avLst/>
          </a:prstGeom>
        </p:spPr>
      </p:pic>
      <p:pic>
        <p:nvPicPr>
          <p:cNvPr id="24" name="Graphic 23" descr="Checkmark with solid fill">
            <a:extLst>
              <a:ext uri="{FF2B5EF4-FFF2-40B4-BE49-F238E27FC236}">
                <a16:creationId xmlns:a16="http://schemas.microsoft.com/office/drawing/2014/main" id="{EE52E393-1C49-4D80-A220-81C4B9AB4420}"/>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18278" y="3881331"/>
            <a:ext cx="164398" cy="164398"/>
          </a:xfrm>
          <a:prstGeom prst="rect">
            <a:avLst/>
          </a:prstGeom>
        </p:spPr>
      </p:pic>
      <p:pic>
        <p:nvPicPr>
          <p:cNvPr id="25" name="Graphic 24" descr="Checkmark with solid fill">
            <a:extLst>
              <a:ext uri="{FF2B5EF4-FFF2-40B4-BE49-F238E27FC236}">
                <a16:creationId xmlns:a16="http://schemas.microsoft.com/office/drawing/2014/main" id="{D760B95D-99E3-4F60-8D60-9D5C1A86A719}"/>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567405" y="3899906"/>
            <a:ext cx="164398" cy="164398"/>
          </a:xfrm>
          <a:prstGeom prst="rect">
            <a:avLst/>
          </a:prstGeom>
        </p:spPr>
      </p:pic>
      <p:pic>
        <p:nvPicPr>
          <p:cNvPr id="26" name="Graphic 25" descr="Checkmark with solid fill">
            <a:extLst>
              <a:ext uri="{FF2B5EF4-FFF2-40B4-BE49-F238E27FC236}">
                <a16:creationId xmlns:a16="http://schemas.microsoft.com/office/drawing/2014/main" id="{79E55CBD-E036-4DAD-90F5-2D02CF035655}"/>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760241" y="3892508"/>
            <a:ext cx="164398" cy="164398"/>
          </a:xfrm>
          <a:prstGeom prst="rect">
            <a:avLst/>
          </a:prstGeom>
        </p:spPr>
      </p:pic>
      <p:pic>
        <p:nvPicPr>
          <p:cNvPr id="27" name="Graphic 26" descr="Checkmark with solid fill">
            <a:extLst>
              <a:ext uri="{FF2B5EF4-FFF2-40B4-BE49-F238E27FC236}">
                <a16:creationId xmlns:a16="http://schemas.microsoft.com/office/drawing/2014/main" id="{01F6FD87-1CAC-4F7D-B14E-B3F548E26EA3}"/>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505093" y="3892508"/>
            <a:ext cx="164398" cy="164398"/>
          </a:xfrm>
          <a:prstGeom prst="rect">
            <a:avLst/>
          </a:prstGeom>
        </p:spPr>
      </p:pic>
      <p:pic>
        <p:nvPicPr>
          <p:cNvPr id="28" name="Graphic 27" descr="Checkmark with solid fill">
            <a:extLst>
              <a:ext uri="{FF2B5EF4-FFF2-40B4-BE49-F238E27FC236}">
                <a16:creationId xmlns:a16="http://schemas.microsoft.com/office/drawing/2014/main" id="{31530028-7244-4E2F-B1BD-8FB33C2E66D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697929" y="3899906"/>
            <a:ext cx="164398" cy="164398"/>
          </a:xfrm>
          <a:prstGeom prst="rect">
            <a:avLst/>
          </a:prstGeom>
        </p:spPr>
      </p:pic>
      <p:pic>
        <p:nvPicPr>
          <p:cNvPr id="29" name="Graphic 28" descr="Checkmark with solid fill">
            <a:extLst>
              <a:ext uri="{FF2B5EF4-FFF2-40B4-BE49-F238E27FC236}">
                <a16:creationId xmlns:a16="http://schemas.microsoft.com/office/drawing/2014/main" id="{37ED0DA7-2E0A-404C-A3D6-760E68F79C0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471219" y="3899906"/>
            <a:ext cx="164398" cy="164398"/>
          </a:xfrm>
          <a:prstGeom prst="rect">
            <a:avLst/>
          </a:prstGeom>
        </p:spPr>
      </p:pic>
      <p:pic>
        <p:nvPicPr>
          <p:cNvPr id="30" name="Graphic 29" descr="Checkmark with solid fill">
            <a:extLst>
              <a:ext uri="{FF2B5EF4-FFF2-40B4-BE49-F238E27FC236}">
                <a16:creationId xmlns:a16="http://schemas.microsoft.com/office/drawing/2014/main" id="{FD9BAC6B-888A-458F-99F0-601F3D692CCC}"/>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664055" y="3899906"/>
            <a:ext cx="164398" cy="164398"/>
          </a:xfrm>
          <a:prstGeom prst="rect">
            <a:avLst/>
          </a:prstGeom>
        </p:spPr>
      </p:pic>
      <p:pic>
        <p:nvPicPr>
          <p:cNvPr id="31" name="Graphic 30" descr="Checkmark with solid fill">
            <a:extLst>
              <a:ext uri="{FF2B5EF4-FFF2-40B4-BE49-F238E27FC236}">
                <a16:creationId xmlns:a16="http://schemas.microsoft.com/office/drawing/2014/main" id="{E8BF7956-95C9-458D-BADC-3AED6492AB66}"/>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308523" y="3892508"/>
            <a:ext cx="164398" cy="164398"/>
          </a:xfrm>
          <a:prstGeom prst="rect">
            <a:avLst/>
          </a:prstGeom>
        </p:spPr>
      </p:pic>
      <p:pic>
        <p:nvPicPr>
          <p:cNvPr id="32" name="Graphic 31" descr="Checkmark with solid fill">
            <a:extLst>
              <a:ext uri="{FF2B5EF4-FFF2-40B4-BE49-F238E27FC236}">
                <a16:creationId xmlns:a16="http://schemas.microsoft.com/office/drawing/2014/main" id="{31DA311A-0BDF-40BE-8A65-B388988CD07A}"/>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793081" y="4146216"/>
            <a:ext cx="164398" cy="164398"/>
          </a:xfrm>
          <a:prstGeom prst="rect">
            <a:avLst/>
          </a:prstGeom>
        </p:spPr>
      </p:pic>
      <p:pic>
        <p:nvPicPr>
          <p:cNvPr id="33" name="Graphic 32" descr="Checkmark with solid fill">
            <a:extLst>
              <a:ext uri="{FF2B5EF4-FFF2-40B4-BE49-F238E27FC236}">
                <a16:creationId xmlns:a16="http://schemas.microsoft.com/office/drawing/2014/main" id="{D640BBE5-3836-4639-B509-ACDB34A0E3F8}"/>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75043" y="4174419"/>
            <a:ext cx="164398" cy="164398"/>
          </a:xfrm>
          <a:prstGeom prst="rect">
            <a:avLst/>
          </a:prstGeom>
        </p:spPr>
      </p:pic>
      <p:pic>
        <p:nvPicPr>
          <p:cNvPr id="34" name="Graphic 33" descr="Checkmark with solid fill">
            <a:extLst>
              <a:ext uri="{FF2B5EF4-FFF2-40B4-BE49-F238E27FC236}">
                <a16:creationId xmlns:a16="http://schemas.microsoft.com/office/drawing/2014/main" id="{4132CDFB-6D54-4DB1-A0EF-18818929A99D}"/>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533531" y="4188819"/>
            <a:ext cx="164398" cy="164398"/>
          </a:xfrm>
          <a:prstGeom prst="rect">
            <a:avLst/>
          </a:prstGeom>
        </p:spPr>
      </p:pic>
      <p:pic>
        <p:nvPicPr>
          <p:cNvPr id="35" name="Graphic 34" descr="Checkmark with solid fill">
            <a:extLst>
              <a:ext uri="{FF2B5EF4-FFF2-40B4-BE49-F238E27FC236}">
                <a16:creationId xmlns:a16="http://schemas.microsoft.com/office/drawing/2014/main" id="{52B67BAD-BA7D-48A0-88BB-EA9AECE3431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51690" y="4174419"/>
            <a:ext cx="164398" cy="164398"/>
          </a:xfrm>
          <a:prstGeom prst="rect">
            <a:avLst/>
          </a:prstGeom>
        </p:spPr>
      </p:pic>
      <p:pic>
        <p:nvPicPr>
          <p:cNvPr id="36" name="Graphic 35" descr="Checkmark with solid fill">
            <a:extLst>
              <a:ext uri="{FF2B5EF4-FFF2-40B4-BE49-F238E27FC236}">
                <a16:creationId xmlns:a16="http://schemas.microsoft.com/office/drawing/2014/main" id="{56334830-D1A2-4135-A776-126B1098A62D}"/>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610178" y="4174419"/>
            <a:ext cx="164398" cy="164398"/>
          </a:xfrm>
          <a:prstGeom prst="rect">
            <a:avLst/>
          </a:prstGeom>
        </p:spPr>
      </p:pic>
      <p:pic>
        <p:nvPicPr>
          <p:cNvPr id="41" name="Graphic 40" descr="Checkmark with solid fill">
            <a:extLst>
              <a:ext uri="{FF2B5EF4-FFF2-40B4-BE49-F238E27FC236}">
                <a16:creationId xmlns:a16="http://schemas.microsoft.com/office/drawing/2014/main" id="{5D944955-883B-444F-94E5-CAFC46450239}"/>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125927" y="4159596"/>
            <a:ext cx="164398" cy="164398"/>
          </a:xfrm>
          <a:prstGeom prst="rect">
            <a:avLst/>
          </a:prstGeom>
        </p:spPr>
      </p:pic>
      <p:pic>
        <p:nvPicPr>
          <p:cNvPr id="42" name="Graphic 41" descr="Checkmark with solid fill">
            <a:extLst>
              <a:ext uri="{FF2B5EF4-FFF2-40B4-BE49-F238E27FC236}">
                <a16:creationId xmlns:a16="http://schemas.microsoft.com/office/drawing/2014/main" id="{92A43E76-1713-46D1-84D2-CF378B268FEF}"/>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318763" y="4174419"/>
            <a:ext cx="164398" cy="164398"/>
          </a:xfrm>
          <a:prstGeom prst="rect">
            <a:avLst/>
          </a:prstGeom>
        </p:spPr>
      </p:pic>
      <p:pic>
        <p:nvPicPr>
          <p:cNvPr id="43" name="Graphic 42" descr="Checkmark with solid fill">
            <a:extLst>
              <a:ext uri="{FF2B5EF4-FFF2-40B4-BE49-F238E27FC236}">
                <a16:creationId xmlns:a16="http://schemas.microsoft.com/office/drawing/2014/main" id="{505EED0C-DBE4-4197-B799-18A4FB5D51FF}"/>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483161" y="4174419"/>
            <a:ext cx="164398" cy="164398"/>
          </a:xfrm>
          <a:prstGeom prst="rect">
            <a:avLst/>
          </a:prstGeom>
        </p:spPr>
      </p:pic>
      <p:pic>
        <p:nvPicPr>
          <p:cNvPr id="44" name="Graphic 43" descr="Checkmark with solid fill">
            <a:extLst>
              <a:ext uri="{FF2B5EF4-FFF2-40B4-BE49-F238E27FC236}">
                <a16:creationId xmlns:a16="http://schemas.microsoft.com/office/drawing/2014/main" id="{A0604E38-EFD4-4DE8-8CA5-723B102AD02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417342" y="5220921"/>
            <a:ext cx="164398" cy="164398"/>
          </a:xfrm>
          <a:prstGeom prst="rect">
            <a:avLst/>
          </a:prstGeom>
        </p:spPr>
      </p:pic>
      <p:pic>
        <p:nvPicPr>
          <p:cNvPr id="45" name="Graphic 44" descr="Checkmark with solid fill">
            <a:extLst>
              <a:ext uri="{FF2B5EF4-FFF2-40B4-BE49-F238E27FC236}">
                <a16:creationId xmlns:a16="http://schemas.microsoft.com/office/drawing/2014/main" id="{BA0767AD-BF7B-41A7-8E1B-B2AC69FA97D3}"/>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610178" y="5235744"/>
            <a:ext cx="164398" cy="164398"/>
          </a:xfrm>
          <a:prstGeom prst="rect">
            <a:avLst/>
          </a:prstGeom>
        </p:spPr>
      </p:pic>
      <p:pic>
        <p:nvPicPr>
          <p:cNvPr id="46" name="Graphic 45" descr="Checkmark with solid fill">
            <a:extLst>
              <a:ext uri="{FF2B5EF4-FFF2-40B4-BE49-F238E27FC236}">
                <a16:creationId xmlns:a16="http://schemas.microsoft.com/office/drawing/2014/main" id="{A66D388E-EA84-442E-9B64-854E754BDB66}"/>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774576" y="5235744"/>
            <a:ext cx="164398" cy="164398"/>
          </a:xfrm>
          <a:prstGeom prst="rect">
            <a:avLst/>
          </a:prstGeom>
        </p:spPr>
      </p:pic>
      <p:pic>
        <p:nvPicPr>
          <p:cNvPr id="47" name="Graphic 46" descr="Checkmark with solid fill">
            <a:extLst>
              <a:ext uri="{FF2B5EF4-FFF2-40B4-BE49-F238E27FC236}">
                <a16:creationId xmlns:a16="http://schemas.microsoft.com/office/drawing/2014/main" id="{935D6452-76B2-4F6D-AFB7-B15A2EB64ABF}"/>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669491" y="4859959"/>
            <a:ext cx="164398" cy="164398"/>
          </a:xfrm>
          <a:prstGeom prst="rect">
            <a:avLst/>
          </a:prstGeom>
        </p:spPr>
      </p:pic>
      <p:pic>
        <p:nvPicPr>
          <p:cNvPr id="48" name="Graphic 47" descr="Checkmark with solid fill">
            <a:extLst>
              <a:ext uri="{FF2B5EF4-FFF2-40B4-BE49-F238E27FC236}">
                <a16:creationId xmlns:a16="http://schemas.microsoft.com/office/drawing/2014/main" id="{C77503C7-1F84-41AF-B837-0E9DD8ACC23C}"/>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581856" y="4857234"/>
            <a:ext cx="164398" cy="164398"/>
          </a:xfrm>
          <a:prstGeom prst="rect">
            <a:avLst/>
          </a:prstGeom>
        </p:spPr>
      </p:pic>
      <p:pic>
        <p:nvPicPr>
          <p:cNvPr id="49" name="Graphic 48" descr="Checkmark with solid fill">
            <a:extLst>
              <a:ext uri="{FF2B5EF4-FFF2-40B4-BE49-F238E27FC236}">
                <a16:creationId xmlns:a16="http://schemas.microsoft.com/office/drawing/2014/main" id="{CF64C503-1D3B-4AF4-AADA-3D450129188C}"/>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268710" y="5216676"/>
            <a:ext cx="164398" cy="164398"/>
          </a:xfrm>
          <a:prstGeom prst="rect">
            <a:avLst/>
          </a:prstGeom>
        </p:spPr>
      </p:pic>
      <p:pic>
        <p:nvPicPr>
          <p:cNvPr id="50" name="Graphic 49" descr="Checkmark with solid fill">
            <a:extLst>
              <a:ext uri="{FF2B5EF4-FFF2-40B4-BE49-F238E27FC236}">
                <a16:creationId xmlns:a16="http://schemas.microsoft.com/office/drawing/2014/main" id="{4973EDAD-C9DA-45DD-95F0-16178688B05C}"/>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49604" y="5190601"/>
            <a:ext cx="164398" cy="164398"/>
          </a:xfrm>
          <a:prstGeom prst="rect">
            <a:avLst/>
          </a:prstGeom>
        </p:spPr>
      </p:pic>
      <p:pic>
        <p:nvPicPr>
          <p:cNvPr id="51" name="Graphic 50" descr="Checkmark with solid fill">
            <a:extLst>
              <a:ext uri="{FF2B5EF4-FFF2-40B4-BE49-F238E27FC236}">
                <a16:creationId xmlns:a16="http://schemas.microsoft.com/office/drawing/2014/main" id="{25C67219-C8B7-4B21-8DF4-028CE02D5CEE}"/>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725442" y="5216676"/>
            <a:ext cx="164398" cy="164398"/>
          </a:xfrm>
          <a:prstGeom prst="rect">
            <a:avLst/>
          </a:prstGeom>
        </p:spPr>
      </p:pic>
      <p:pic>
        <p:nvPicPr>
          <p:cNvPr id="52" name="Graphic 51" descr="Checkmark with solid fill">
            <a:extLst>
              <a:ext uri="{FF2B5EF4-FFF2-40B4-BE49-F238E27FC236}">
                <a16:creationId xmlns:a16="http://schemas.microsoft.com/office/drawing/2014/main" id="{129CB20B-4851-48A5-9796-27C9A0DDEEA2}"/>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719081" y="5190601"/>
            <a:ext cx="164398" cy="164398"/>
          </a:xfrm>
          <a:prstGeom prst="rect">
            <a:avLst/>
          </a:prstGeom>
        </p:spPr>
      </p:pic>
    </p:spTree>
    <p:extLst>
      <p:ext uri="{BB962C8B-B14F-4D97-AF65-F5344CB8AC3E}">
        <p14:creationId xmlns:p14="http://schemas.microsoft.com/office/powerpoint/2010/main" val="30158813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9B532859-F781-4982-A635-DCA2249E4175}"/>
              </a:ext>
            </a:extLst>
          </p:cNvPr>
          <p:cNvSpPr>
            <a:spLocks noGrp="1"/>
          </p:cNvSpPr>
          <p:nvPr>
            <p:ph type="title"/>
          </p:nvPr>
        </p:nvSpPr>
        <p:spPr>
          <a:xfrm>
            <a:off x="831475" y="269939"/>
            <a:ext cx="10515600" cy="993050"/>
          </a:xfrm>
        </p:spPr>
        <p:txBody>
          <a:bodyPr anchor="b" anchorCtr="0">
            <a:normAutofit/>
          </a:bodyPr>
          <a:lstStyle/>
          <a:p>
            <a:r>
              <a:rPr lang="en-US" sz="4800" b="1" dirty="0">
                <a:solidFill>
                  <a:srgbClr val="0070C0"/>
                </a:solidFill>
                <a:latin typeface="+mn-lt"/>
              </a:rPr>
              <a:t>Matrix of Decision Variables</a:t>
            </a:r>
          </a:p>
        </p:txBody>
      </p:sp>
      <p:cxnSp>
        <p:nvCxnSpPr>
          <p:cNvPr id="10" name="Straight Connector 9">
            <a:extLst>
              <a:ext uri="{FF2B5EF4-FFF2-40B4-BE49-F238E27FC236}">
                <a16:creationId xmlns:a16="http://schemas.microsoft.com/office/drawing/2014/main" id="{A02162B4-F149-4412-8791-593DF58481E5}"/>
              </a:ext>
            </a:extLst>
          </p:cNvPr>
          <p:cNvCxnSpPr/>
          <p:nvPr/>
        </p:nvCxnSpPr>
        <p:spPr>
          <a:xfrm>
            <a:off x="805775" y="1312864"/>
            <a:ext cx="10548025" cy="0"/>
          </a:xfrm>
          <a:prstGeom prst="line">
            <a:avLst/>
          </a:prstGeom>
          <a:ln w="38100"/>
        </p:spPr>
        <p:style>
          <a:lnRef idx="1">
            <a:schemeClr val="accent1"/>
          </a:lnRef>
          <a:fillRef idx="0">
            <a:schemeClr val="accent1"/>
          </a:fillRef>
          <a:effectRef idx="0">
            <a:schemeClr val="accent1"/>
          </a:effectRef>
          <a:fontRef idx="minor">
            <a:schemeClr val="tx1"/>
          </a:fontRef>
        </p:style>
      </p:cxnSp>
      <p:graphicFrame>
        <p:nvGraphicFramePr>
          <p:cNvPr id="13" name="Table 12">
            <a:extLst>
              <a:ext uri="{FF2B5EF4-FFF2-40B4-BE49-F238E27FC236}">
                <a16:creationId xmlns:a16="http://schemas.microsoft.com/office/drawing/2014/main" id="{34EAEBFA-76D7-409E-93E2-D815A8C5A7B6}"/>
              </a:ext>
            </a:extLst>
          </p:cNvPr>
          <p:cNvGraphicFramePr>
            <a:graphicFrameLocks noGrp="1"/>
          </p:cNvGraphicFramePr>
          <p:nvPr>
            <p:extLst>
              <p:ext uri="{D42A27DB-BD31-4B8C-83A1-F6EECF244321}">
                <p14:modId xmlns:p14="http://schemas.microsoft.com/office/powerpoint/2010/main" val="3798145480"/>
              </p:ext>
            </p:extLst>
          </p:nvPr>
        </p:nvGraphicFramePr>
        <p:xfrm>
          <a:off x="1561170" y="2273351"/>
          <a:ext cx="8295630" cy="3617255"/>
        </p:xfrm>
        <a:graphic>
          <a:graphicData uri="http://schemas.openxmlformats.org/drawingml/2006/table">
            <a:tbl>
              <a:tblPr firstRow="1" firstCol="1" bandRow="1">
                <a:tableStyleId>{5C22544A-7EE6-4342-B048-85BDC9FD1C3A}</a:tableStyleId>
              </a:tblPr>
              <a:tblGrid>
                <a:gridCol w="2004461">
                  <a:extLst>
                    <a:ext uri="{9D8B030D-6E8A-4147-A177-3AD203B41FA5}">
                      <a16:colId xmlns:a16="http://schemas.microsoft.com/office/drawing/2014/main" val="2440706638"/>
                    </a:ext>
                  </a:extLst>
                </a:gridCol>
                <a:gridCol w="3167762">
                  <a:extLst>
                    <a:ext uri="{9D8B030D-6E8A-4147-A177-3AD203B41FA5}">
                      <a16:colId xmlns:a16="http://schemas.microsoft.com/office/drawing/2014/main" val="797969784"/>
                    </a:ext>
                  </a:extLst>
                </a:gridCol>
                <a:gridCol w="3123407">
                  <a:extLst>
                    <a:ext uri="{9D8B030D-6E8A-4147-A177-3AD203B41FA5}">
                      <a16:colId xmlns:a16="http://schemas.microsoft.com/office/drawing/2014/main" val="3224023442"/>
                    </a:ext>
                  </a:extLst>
                </a:gridCol>
              </a:tblGrid>
              <a:tr h="285362">
                <a:tc>
                  <a:txBody>
                    <a:bodyPr/>
                    <a:lstStyle/>
                    <a:p>
                      <a:pPr marL="0" marR="0">
                        <a:lnSpc>
                          <a:spcPct val="107000"/>
                        </a:lnSpc>
                        <a:spcBef>
                          <a:spcPts val="0"/>
                        </a:spcBef>
                        <a:spcAft>
                          <a:spcPts val="0"/>
                        </a:spcAft>
                      </a:pPr>
                      <a:r>
                        <a:rPr lang="en-US" sz="1100" dirty="0">
                          <a:effectLst/>
                        </a:rPr>
                        <a:t> Community Specific Variables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dirty="0">
                          <a:effectLst/>
                        </a:rPr>
                        <a:t>Best Scenario</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dirty="0">
                          <a:effectLst/>
                        </a:rPr>
                        <a:t>Worst Scenario</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59128706"/>
                  </a:ext>
                </a:extLst>
              </a:tr>
              <a:tr h="272640">
                <a:tc>
                  <a:txBody>
                    <a:bodyPr/>
                    <a:lstStyle/>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Ease of Access</a:t>
                      </a:r>
                    </a:p>
                  </a:txBody>
                  <a:tcPr marL="68580" marR="68580" marT="0" marB="0"/>
                </a:tc>
                <a:tc>
                  <a:txBody>
                    <a:bodyPr/>
                    <a:lstStyle/>
                    <a:p>
                      <a:pPr marL="0" marR="0" algn="ct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Hub</a:t>
                      </a:r>
                    </a:p>
                  </a:txBody>
                  <a:tcPr marL="68580" marR="68580" marT="0" marB="0"/>
                </a:tc>
                <a:tc>
                  <a:txBody>
                    <a:bodyPr/>
                    <a:lstStyle/>
                    <a:p>
                      <a:pPr marL="0" marR="0" algn="ct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Small Village, no road access, few flights</a:t>
                      </a:r>
                    </a:p>
                  </a:txBody>
                  <a:tcPr marL="68580" marR="68580" marT="0" marB="0"/>
                </a:tc>
                <a:extLst>
                  <a:ext uri="{0D108BD9-81ED-4DB2-BD59-A6C34878D82A}">
                    <a16:rowId xmlns:a16="http://schemas.microsoft.com/office/drawing/2014/main" val="2961262855"/>
                  </a:ext>
                </a:extLst>
              </a:tr>
              <a:tr h="200162">
                <a:tc>
                  <a:txBody>
                    <a:bodyPr/>
                    <a:lstStyle/>
                    <a:p>
                      <a:pPr marL="0" marR="0">
                        <a:lnSpc>
                          <a:spcPct val="107000"/>
                        </a:lnSpc>
                        <a:spcBef>
                          <a:spcPts val="0"/>
                        </a:spcBef>
                        <a:spcAft>
                          <a:spcPts val="0"/>
                        </a:spcAft>
                      </a:pPr>
                      <a:r>
                        <a:rPr lang="en-US" sz="1100" dirty="0">
                          <a:effectLst/>
                        </a:rPr>
                        <a:t>Least need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Hub, Road Villages, Communities served by some system (tank haul, PASS, Urine Diversion) </a:t>
                      </a:r>
                    </a:p>
                  </a:txBody>
                  <a:tcPr marL="68580" marR="68580" marT="0" marB="0"/>
                </a:tc>
                <a:tc>
                  <a:txBody>
                    <a:bodyPr/>
                    <a:lstStyle/>
                    <a:p>
                      <a:pPr marL="0" marR="0" algn="ctr">
                        <a:lnSpc>
                          <a:spcPct val="107000"/>
                        </a:lnSpc>
                        <a:spcBef>
                          <a:spcPts val="0"/>
                        </a:spcBef>
                        <a:spcAft>
                          <a:spcPts val="0"/>
                        </a:spcAft>
                      </a:pPr>
                      <a:r>
                        <a:rPr lang="en-US" sz="1100" dirty="0">
                          <a:effectLst/>
                        </a:rPr>
                        <a:t> Unserved villages in YK Delta</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0439378"/>
                  </a:ext>
                </a:extLst>
              </a:tr>
              <a:tr h="361706">
                <a:tc>
                  <a:txBody>
                    <a:bodyPr/>
                    <a:lstStyle/>
                    <a:p>
                      <a:pPr marL="0" marR="0">
                        <a:lnSpc>
                          <a:spcPct val="107000"/>
                        </a:lnSpc>
                        <a:spcBef>
                          <a:spcPts val="0"/>
                        </a:spcBef>
                        <a:spcAft>
                          <a:spcPts val="0"/>
                        </a:spcAft>
                      </a:pPr>
                      <a:r>
                        <a:rPr lang="en-US" sz="1100" dirty="0">
                          <a:effectLst/>
                        </a:rPr>
                        <a:t>Community readiness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dirty="0">
                          <a:effectLst/>
                        </a:rPr>
                        <a:t>Community that has had a Successful Demonstration Project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Communities overwhelmed with various issues (staff turnover, politics, </a:t>
                      </a:r>
                      <a:r>
                        <a:rPr lang="en-US" sz="1100" dirty="0" err="1">
                          <a:effectLst/>
                          <a:latin typeface="Calibri" panose="020F0502020204030204" pitchFamily="34" charset="0"/>
                          <a:ea typeface="Calibri" panose="020F0502020204030204" pitchFamily="34" charset="0"/>
                          <a:cs typeface="Times New Roman" panose="02020603050405020304" pitchFamily="18" charset="0"/>
                        </a:rPr>
                        <a:t>etc</a:t>
                      </a:r>
                      <a:r>
                        <a:rPr lang="en-US" sz="1100" dirty="0">
                          <a:effectLst/>
                          <a:latin typeface="Calibri" panose="020F0502020204030204" pitchFamily="34" charset="0"/>
                          <a:ea typeface="Calibri" panose="020F0502020204030204" pitchFamily="34" charset="0"/>
                          <a:cs typeface="Times New Roman" panose="02020603050405020304" pitchFamily="18" charset="0"/>
                        </a:rPr>
                        <a:t>)</a:t>
                      </a:r>
                    </a:p>
                  </a:txBody>
                  <a:tcPr marL="68580" marR="68580" marT="0" marB="0"/>
                </a:tc>
                <a:extLst>
                  <a:ext uri="{0D108BD9-81ED-4DB2-BD59-A6C34878D82A}">
                    <a16:rowId xmlns:a16="http://schemas.microsoft.com/office/drawing/2014/main" val="2081308668"/>
                  </a:ext>
                </a:extLst>
              </a:tr>
              <a:tr h="242805">
                <a:tc>
                  <a:txBody>
                    <a:bodyPr/>
                    <a:lstStyle/>
                    <a:p>
                      <a:pPr marL="0" marR="0">
                        <a:lnSpc>
                          <a:spcPct val="107000"/>
                        </a:lnSpc>
                        <a:spcBef>
                          <a:spcPts val="0"/>
                        </a:spcBef>
                        <a:spcAft>
                          <a:spcPts val="0"/>
                        </a:spcAft>
                      </a:pPr>
                      <a:r>
                        <a:rPr lang="en-US" sz="1100" dirty="0">
                          <a:effectLst/>
                        </a:rPr>
                        <a:t>Communication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dirty="0">
                          <a:effectLst/>
                        </a:rPr>
                        <a:t>Community with reliable contacts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dirty="0">
                          <a:effectLst/>
                        </a:rPr>
                        <a:t>Communities with history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70536319"/>
                  </a:ext>
                </a:extLst>
              </a:tr>
              <a:tr h="242805">
                <a:tc>
                  <a:txBody>
                    <a:bodyPr/>
                    <a:lstStyle/>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Broadband</a:t>
                      </a:r>
                    </a:p>
                  </a:txBody>
                  <a:tcPr marL="68580" marR="68580" marT="0" marB="0"/>
                </a:tc>
                <a:tc>
                  <a:txBody>
                    <a:bodyPr/>
                    <a:lstStyle/>
                    <a:p>
                      <a:pPr marL="0" marR="0" algn="ct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Higher broadband served</a:t>
                      </a:r>
                    </a:p>
                  </a:txBody>
                  <a:tcPr marL="68580" marR="68580" marT="0" marB="0"/>
                </a:tc>
                <a:tc>
                  <a:txBody>
                    <a:bodyPr/>
                    <a:lstStyle/>
                    <a:p>
                      <a:pPr marL="0" marR="0" algn="ct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Lower broadband served</a:t>
                      </a:r>
                    </a:p>
                  </a:txBody>
                  <a:tcPr marL="68580" marR="68580" marT="0" marB="0"/>
                </a:tc>
                <a:extLst>
                  <a:ext uri="{0D108BD9-81ED-4DB2-BD59-A6C34878D82A}">
                    <a16:rowId xmlns:a16="http://schemas.microsoft.com/office/drawing/2014/main" val="3241250431"/>
                  </a:ext>
                </a:extLst>
              </a:tr>
              <a:tr h="200162">
                <a:tc>
                  <a:txBody>
                    <a:bodyPr/>
                    <a:lstStyle/>
                    <a:p>
                      <a:pPr marL="0" marR="0">
                        <a:lnSpc>
                          <a:spcPct val="107000"/>
                        </a:lnSpc>
                        <a:spcBef>
                          <a:spcPts val="0"/>
                        </a:spcBef>
                        <a:spcAft>
                          <a:spcPts val="0"/>
                        </a:spcAft>
                      </a:pPr>
                      <a:r>
                        <a:rPr lang="en-US" sz="1100" dirty="0">
                          <a:effectLst/>
                        </a:rPr>
                        <a:t>Community size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dirty="0">
                          <a:effectLst/>
                        </a:rPr>
                        <a:t>Large and small communities – pros and cons to both  (</a:t>
                      </a:r>
                      <a:r>
                        <a:rPr lang="en-US" sz="1100" dirty="0" err="1">
                          <a:effectLst/>
                        </a:rPr>
                        <a:t>wastestream</a:t>
                      </a:r>
                      <a:r>
                        <a:rPr lang="en-US" sz="1100" dirty="0">
                          <a:effectLst/>
                        </a:rPr>
                        <a:t> (amt and heterogeneity), economies of scale, vulnerabilities to events, staffing, and pilot volunteers)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dirty="0">
                          <a:effectLst/>
                        </a:rPr>
                        <a:t>Large and small communities – pros and cons to both  (</a:t>
                      </a:r>
                      <a:r>
                        <a:rPr lang="en-US" sz="1100" dirty="0" err="1">
                          <a:effectLst/>
                        </a:rPr>
                        <a:t>wastestream</a:t>
                      </a:r>
                      <a:r>
                        <a:rPr lang="en-US" sz="1100" dirty="0">
                          <a:effectLst/>
                        </a:rPr>
                        <a:t> (amt and heterogeneity), economies of scale, vulnerabilities to events, staffing, and pilot volunteers)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32305998"/>
                  </a:ext>
                </a:extLst>
              </a:tr>
              <a:tr h="200162">
                <a:tc>
                  <a:txBody>
                    <a:bodyPr/>
                    <a:lstStyle/>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Regional Differences</a:t>
                      </a:r>
                    </a:p>
                  </a:txBody>
                  <a:tcPr marL="68580" marR="68580" marT="0" marB="0"/>
                </a:tc>
                <a:tc>
                  <a:txBody>
                    <a:bodyPr/>
                    <a:lstStyle/>
                    <a:p>
                      <a:pPr marL="0" marR="0" algn="ct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Hub support</a:t>
                      </a:r>
                    </a:p>
                  </a:txBody>
                  <a:tcPr marL="68580" marR="68580" marT="0" marB="0"/>
                </a:tc>
                <a:tc>
                  <a:txBody>
                    <a:bodyPr/>
                    <a:lstStyle/>
                    <a:p>
                      <a:pPr marL="0" marR="0" algn="ct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No hub support</a:t>
                      </a:r>
                    </a:p>
                  </a:txBody>
                  <a:tcPr marL="68580" marR="68580" marT="0" marB="0"/>
                </a:tc>
                <a:extLst>
                  <a:ext uri="{0D108BD9-81ED-4DB2-BD59-A6C34878D82A}">
                    <a16:rowId xmlns:a16="http://schemas.microsoft.com/office/drawing/2014/main" val="507654730"/>
                  </a:ext>
                </a:extLst>
              </a:tr>
              <a:tr h="200162">
                <a:tc>
                  <a:txBody>
                    <a:bodyPr/>
                    <a:lstStyle/>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Climate</a:t>
                      </a:r>
                    </a:p>
                  </a:txBody>
                  <a:tcPr marL="68580" marR="68580" marT="0" marB="0"/>
                </a:tc>
                <a:tc gridSpan="2">
                  <a:txBody>
                    <a:bodyPr/>
                    <a:lstStyle/>
                    <a:p>
                      <a:pPr marL="0" marR="0" algn="ct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Different regions have different winter seasons and temperature differences both during and between seasons – more daily variability and less predictive the further north you go</a:t>
                      </a:r>
                    </a:p>
                  </a:txBody>
                  <a:tcPr marL="68580" marR="68580" marT="0" marB="0"/>
                </a:tc>
                <a:tc hMerge="1">
                  <a:txBody>
                    <a:bodyPr/>
                    <a:lstStyle/>
                    <a:p>
                      <a:pPr marL="0" marR="0" algn="ctr">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15308641"/>
                  </a:ext>
                </a:extLst>
              </a:tr>
              <a:tr h="200162">
                <a:tc>
                  <a:txBody>
                    <a:bodyPr/>
                    <a:lstStyle/>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Dog yards</a:t>
                      </a:r>
                    </a:p>
                  </a:txBody>
                  <a:tcPr marL="68580" marR="68580" marT="0" marB="0"/>
                </a:tc>
                <a:tc>
                  <a:txBody>
                    <a:bodyPr/>
                    <a:lstStyle/>
                    <a:p>
                      <a:pPr marL="0" marR="0" algn="ct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Communities with dog yards</a:t>
                      </a:r>
                    </a:p>
                  </a:txBody>
                  <a:tcPr marL="68580" marR="68580" marT="0" marB="0"/>
                </a:tc>
                <a:tc>
                  <a:txBody>
                    <a:bodyPr/>
                    <a:lstStyle/>
                    <a:p>
                      <a:pPr algn="ctr"/>
                      <a:r>
                        <a:rPr lang="en-US" sz="1100" dirty="0"/>
                        <a:t>Communities without</a:t>
                      </a:r>
                    </a:p>
                  </a:txBody>
                  <a:tcPr marL="68580" marR="68580" marT="0" marB="0"/>
                </a:tc>
                <a:extLst>
                  <a:ext uri="{0D108BD9-81ED-4DB2-BD59-A6C34878D82A}">
                    <a16:rowId xmlns:a16="http://schemas.microsoft.com/office/drawing/2014/main" val="119133668"/>
                  </a:ext>
                </a:extLst>
              </a:tr>
              <a:tr h="200162">
                <a:tc>
                  <a:txBody>
                    <a:bodyPr/>
                    <a:lstStyle/>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Community buy-in</a:t>
                      </a:r>
                    </a:p>
                  </a:txBody>
                  <a:tcPr marL="68580" marR="68580" marT="0" marB="0"/>
                </a:tc>
                <a:tc>
                  <a:txBody>
                    <a:bodyPr/>
                    <a:lstStyle/>
                    <a:p>
                      <a:pPr marL="0" marR="0" algn="ct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Support from community and Council</a:t>
                      </a:r>
                    </a:p>
                  </a:txBody>
                  <a:tcPr marL="68580" marR="68580" marT="0" marB="0"/>
                </a:tc>
                <a:tc>
                  <a:txBody>
                    <a:bodyPr/>
                    <a:lstStyle/>
                    <a:p>
                      <a:pPr algn="ctr"/>
                      <a:r>
                        <a:rPr lang="en-US" sz="1100" dirty="0"/>
                        <a:t>No support </a:t>
                      </a:r>
                    </a:p>
                  </a:txBody>
                  <a:tcPr marL="68580" marR="68580" marT="0" marB="0"/>
                </a:tc>
                <a:extLst>
                  <a:ext uri="{0D108BD9-81ED-4DB2-BD59-A6C34878D82A}">
                    <a16:rowId xmlns:a16="http://schemas.microsoft.com/office/drawing/2014/main" val="1431389663"/>
                  </a:ext>
                </a:extLst>
              </a:tr>
              <a:tr h="200162">
                <a:tc>
                  <a:txBody>
                    <a:bodyPr/>
                    <a:lstStyle/>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Infrastructure</a:t>
                      </a:r>
                    </a:p>
                  </a:txBody>
                  <a:tcPr marL="68580" marR="68580" marT="0" marB="0"/>
                </a:tc>
                <a:tc>
                  <a:txBody>
                    <a:bodyPr/>
                    <a:lstStyle/>
                    <a:p>
                      <a:pPr marL="0" marR="0" algn="ct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Electrical and water hookup</a:t>
                      </a:r>
                    </a:p>
                  </a:txBody>
                  <a:tcPr marL="68580" marR="68580" marT="0" marB="0"/>
                </a:tc>
                <a:tc>
                  <a:txBody>
                    <a:bodyPr/>
                    <a:lstStyle/>
                    <a:p>
                      <a:pPr algn="ctr"/>
                      <a:r>
                        <a:rPr lang="en-US" sz="1100" dirty="0"/>
                        <a:t>None</a:t>
                      </a:r>
                    </a:p>
                  </a:txBody>
                  <a:tcPr marL="68580" marR="68580" marT="0" marB="0"/>
                </a:tc>
                <a:extLst>
                  <a:ext uri="{0D108BD9-81ED-4DB2-BD59-A6C34878D82A}">
                    <a16:rowId xmlns:a16="http://schemas.microsoft.com/office/drawing/2014/main" val="1148541301"/>
                  </a:ext>
                </a:extLst>
              </a:tr>
            </a:tbl>
          </a:graphicData>
        </a:graphic>
      </p:graphicFrame>
      <p:sp>
        <p:nvSpPr>
          <p:cNvPr id="12" name="TextBox 11">
            <a:extLst>
              <a:ext uri="{FF2B5EF4-FFF2-40B4-BE49-F238E27FC236}">
                <a16:creationId xmlns:a16="http://schemas.microsoft.com/office/drawing/2014/main" id="{6A1D32DD-488B-44CF-BD2E-48F4D9B1F851}"/>
              </a:ext>
            </a:extLst>
          </p:cNvPr>
          <p:cNvSpPr txBox="1"/>
          <p:nvPr/>
        </p:nvSpPr>
        <p:spPr>
          <a:xfrm>
            <a:off x="1561171" y="1742166"/>
            <a:ext cx="6094800" cy="400110"/>
          </a:xfrm>
          <a:prstGeom prst="rect">
            <a:avLst/>
          </a:prstGeom>
          <a:noFill/>
        </p:spPr>
        <p:txBody>
          <a:bodyPr wrap="square">
            <a:spAutoFit/>
          </a:bodyPr>
          <a:lstStyle/>
          <a:p>
            <a:r>
              <a:rPr lang="en-US" sz="2000" b="1" dirty="0">
                <a:effectLst/>
              </a:rPr>
              <a:t>Community Specific Variables</a:t>
            </a:r>
            <a:endParaRPr lang="en-US" sz="2000" b="1" dirty="0"/>
          </a:p>
        </p:txBody>
      </p:sp>
    </p:spTree>
    <p:extLst>
      <p:ext uri="{BB962C8B-B14F-4D97-AF65-F5344CB8AC3E}">
        <p14:creationId xmlns:p14="http://schemas.microsoft.com/office/powerpoint/2010/main" val="37206717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9B532859-F781-4982-A635-DCA2249E4175}"/>
              </a:ext>
            </a:extLst>
          </p:cNvPr>
          <p:cNvSpPr>
            <a:spLocks noGrp="1"/>
          </p:cNvSpPr>
          <p:nvPr>
            <p:ph type="title"/>
          </p:nvPr>
        </p:nvSpPr>
        <p:spPr>
          <a:xfrm>
            <a:off x="831475" y="269939"/>
            <a:ext cx="10515600" cy="993050"/>
          </a:xfrm>
        </p:spPr>
        <p:txBody>
          <a:bodyPr anchor="b" anchorCtr="0">
            <a:normAutofit/>
          </a:bodyPr>
          <a:lstStyle/>
          <a:p>
            <a:r>
              <a:rPr lang="en-US" sz="4800" b="1">
                <a:solidFill>
                  <a:srgbClr val="0070C0"/>
                </a:solidFill>
                <a:latin typeface="+mn-lt"/>
              </a:rPr>
              <a:t>Video</a:t>
            </a:r>
            <a:endParaRPr lang="en-US" sz="4800" b="1" dirty="0">
              <a:solidFill>
                <a:srgbClr val="0070C0"/>
              </a:solidFill>
              <a:latin typeface="+mn-lt"/>
            </a:endParaRPr>
          </a:p>
        </p:txBody>
      </p:sp>
      <p:cxnSp>
        <p:nvCxnSpPr>
          <p:cNvPr id="10" name="Straight Connector 9">
            <a:extLst>
              <a:ext uri="{FF2B5EF4-FFF2-40B4-BE49-F238E27FC236}">
                <a16:creationId xmlns:a16="http://schemas.microsoft.com/office/drawing/2014/main" id="{A02162B4-F149-4412-8791-593DF58481E5}"/>
              </a:ext>
            </a:extLst>
          </p:cNvPr>
          <p:cNvCxnSpPr/>
          <p:nvPr/>
        </p:nvCxnSpPr>
        <p:spPr>
          <a:xfrm>
            <a:off x="805775" y="1312864"/>
            <a:ext cx="10548025"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C5F4E552-F2D6-4E32-B88E-5560A1EDA591}"/>
              </a:ext>
            </a:extLst>
          </p:cNvPr>
          <p:cNvSpPr/>
          <p:nvPr/>
        </p:nvSpPr>
        <p:spPr>
          <a:xfrm>
            <a:off x="805774" y="1433786"/>
            <a:ext cx="8806225" cy="1384995"/>
          </a:xfrm>
          <a:prstGeom prst="rect">
            <a:avLst/>
          </a:prstGeom>
        </p:spPr>
        <p:txBody>
          <a:bodyPr wrap="square">
            <a:spAutoFit/>
          </a:bodyPr>
          <a:lstStyle/>
          <a:p>
            <a:pPr algn="l"/>
            <a:r>
              <a:rPr lang="en-US" sz="2800" dirty="0" err="1">
                <a:solidFill>
                  <a:srgbClr val="171C34"/>
                </a:solidFill>
                <a:latin typeface="Open Sans"/>
              </a:rPr>
              <a:t>Honeybucket</a:t>
            </a:r>
            <a:r>
              <a:rPr lang="en-US" sz="2800" dirty="0">
                <a:solidFill>
                  <a:srgbClr val="171C34"/>
                </a:solidFill>
                <a:latin typeface="Open Sans"/>
              </a:rPr>
              <a:t> Blues, </a:t>
            </a:r>
            <a:r>
              <a:rPr lang="en-US" sz="2800" dirty="0" err="1">
                <a:solidFill>
                  <a:srgbClr val="171C34"/>
                </a:solidFill>
                <a:latin typeface="Open Sans"/>
              </a:rPr>
              <a:t>Chefornak</a:t>
            </a:r>
            <a:endParaRPr lang="en-US" sz="2800" dirty="0">
              <a:solidFill>
                <a:srgbClr val="171C34"/>
              </a:solidFill>
              <a:latin typeface="Open Sans"/>
            </a:endParaRPr>
          </a:p>
          <a:p>
            <a:pPr algn="l"/>
            <a:endParaRPr lang="en-US" sz="2800" dirty="0">
              <a:solidFill>
                <a:srgbClr val="171C34"/>
              </a:solidFill>
              <a:latin typeface="Open Sans"/>
            </a:endParaRPr>
          </a:p>
          <a:p>
            <a:pPr algn="l"/>
            <a:r>
              <a:rPr lang="en-US" sz="2800" dirty="0">
                <a:solidFill>
                  <a:srgbClr val="171C34"/>
                </a:solidFill>
                <a:latin typeface="Open Sans"/>
              </a:rPr>
              <a:t>https://www.youtube.com/watch?v=8SyT-XeDoK8</a:t>
            </a:r>
          </a:p>
        </p:txBody>
      </p:sp>
      <p:pic>
        <p:nvPicPr>
          <p:cNvPr id="7" name="Picture 6">
            <a:hlinkClick r:id="rId3"/>
            <a:extLst>
              <a:ext uri="{FF2B5EF4-FFF2-40B4-BE49-F238E27FC236}">
                <a16:creationId xmlns:a16="http://schemas.microsoft.com/office/drawing/2014/main" id="{FFD51C9C-E2DF-43B6-BA81-BBF881A8D01F}"/>
              </a:ext>
            </a:extLst>
          </p:cNvPr>
          <p:cNvPicPr/>
          <p:nvPr/>
        </p:nvPicPr>
        <p:blipFill rotWithShape="1">
          <a:blip r:embed="rId4"/>
          <a:srcRect l="43716" t="17284" r="16348" b="19087"/>
          <a:stretch/>
        </p:blipFill>
        <p:spPr bwMode="auto">
          <a:xfrm>
            <a:off x="2914784" y="3186824"/>
            <a:ext cx="5264415" cy="284677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0996348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9B532859-F781-4982-A635-DCA2249E4175}"/>
              </a:ext>
            </a:extLst>
          </p:cNvPr>
          <p:cNvSpPr>
            <a:spLocks noGrp="1"/>
          </p:cNvSpPr>
          <p:nvPr>
            <p:ph type="title"/>
          </p:nvPr>
        </p:nvSpPr>
        <p:spPr>
          <a:xfrm>
            <a:off x="831475" y="269939"/>
            <a:ext cx="10515600" cy="993050"/>
          </a:xfrm>
        </p:spPr>
        <p:txBody>
          <a:bodyPr anchor="b" anchorCtr="0">
            <a:normAutofit fontScale="90000"/>
          </a:bodyPr>
          <a:lstStyle/>
          <a:p>
            <a:pPr>
              <a:lnSpc>
                <a:spcPct val="150000"/>
              </a:lnSpc>
            </a:pPr>
            <a:r>
              <a:rPr lang="en-US" sz="4800" b="0" i="0" dirty="0">
                <a:solidFill>
                  <a:srgbClr val="212529"/>
                </a:solidFill>
                <a:effectLst/>
                <a:latin typeface="Roboto"/>
              </a:rPr>
              <a:t>Unserved communities </a:t>
            </a:r>
          </a:p>
        </p:txBody>
      </p:sp>
      <p:cxnSp>
        <p:nvCxnSpPr>
          <p:cNvPr id="10" name="Straight Connector 9">
            <a:extLst>
              <a:ext uri="{FF2B5EF4-FFF2-40B4-BE49-F238E27FC236}">
                <a16:creationId xmlns:a16="http://schemas.microsoft.com/office/drawing/2014/main" id="{A02162B4-F149-4412-8791-593DF58481E5}"/>
              </a:ext>
            </a:extLst>
          </p:cNvPr>
          <p:cNvCxnSpPr/>
          <p:nvPr/>
        </p:nvCxnSpPr>
        <p:spPr>
          <a:xfrm>
            <a:off x="805775" y="1312864"/>
            <a:ext cx="10548025"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93A6ECF3-0EF1-442D-B5A4-818E57BEE48E}"/>
              </a:ext>
            </a:extLst>
          </p:cNvPr>
          <p:cNvSpPr/>
          <p:nvPr/>
        </p:nvSpPr>
        <p:spPr>
          <a:xfrm>
            <a:off x="831475" y="1573271"/>
            <a:ext cx="8619763" cy="2308324"/>
          </a:xfrm>
          <a:prstGeom prst="rect">
            <a:avLst/>
          </a:prstGeom>
        </p:spPr>
        <p:txBody>
          <a:bodyPr wrap="square">
            <a:spAutoFit/>
          </a:bodyPr>
          <a:lstStyle/>
          <a:p>
            <a:pPr marL="342900" indent="-342900" algn="l">
              <a:buFont typeface="Arial" panose="020B0604020202020204" pitchFamily="34" charset="0"/>
              <a:buChar char="•"/>
            </a:pPr>
            <a:r>
              <a:rPr lang="en-US" sz="2400" b="0" i="0" dirty="0">
                <a:solidFill>
                  <a:srgbClr val="171C34"/>
                </a:solidFill>
                <a:effectLst/>
                <a:latin typeface="Open Sans"/>
              </a:rPr>
              <a:t>Number of occupied houses in the unserved communities ranges from 12 to 193.  </a:t>
            </a:r>
          </a:p>
          <a:p>
            <a:pPr marL="342900" indent="-342900" algn="l">
              <a:buFont typeface="Arial" panose="020B0604020202020204" pitchFamily="34" charset="0"/>
              <a:buChar char="•"/>
            </a:pPr>
            <a:r>
              <a:rPr lang="en-US" sz="2400" b="0" i="0" dirty="0">
                <a:solidFill>
                  <a:srgbClr val="171C34"/>
                </a:solidFill>
                <a:effectLst/>
                <a:latin typeface="Open Sans"/>
              </a:rPr>
              <a:t>Community population sizes range fro</a:t>
            </a:r>
            <a:r>
              <a:rPr lang="en-US" sz="2400" dirty="0">
                <a:solidFill>
                  <a:srgbClr val="171C34"/>
                </a:solidFill>
                <a:latin typeface="Open Sans"/>
              </a:rPr>
              <a:t>m 50-700 people.</a:t>
            </a:r>
            <a:r>
              <a:rPr lang="en-US" sz="2400" b="0" i="0" dirty="0">
                <a:solidFill>
                  <a:srgbClr val="171C34"/>
                </a:solidFill>
                <a:effectLst/>
                <a:latin typeface="Open Sans"/>
              </a:rPr>
              <a:t> </a:t>
            </a:r>
          </a:p>
          <a:p>
            <a:pPr marL="342900" indent="-342900" algn="l">
              <a:buFont typeface="Arial" panose="020B0604020202020204" pitchFamily="34" charset="0"/>
              <a:buChar char="•"/>
            </a:pPr>
            <a:r>
              <a:rPr lang="en-US" sz="2400" b="0" i="0" dirty="0">
                <a:solidFill>
                  <a:srgbClr val="171C34"/>
                </a:solidFill>
                <a:effectLst/>
                <a:latin typeface="Open Sans"/>
              </a:rPr>
              <a:t>An average of 4 people live in each household and the average household income is $36,329.</a:t>
            </a:r>
          </a:p>
          <a:p>
            <a:endParaRPr lang="en-US" sz="2400" b="0" i="0" dirty="0">
              <a:solidFill>
                <a:srgbClr val="212529"/>
              </a:solidFill>
              <a:effectLst/>
              <a:latin typeface="Roboto"/>
            </a:endParaRPr>
          </a:p>
        </p:txBody>
      </p:sp>
      <p:pic>
        <p:nvPicPr>
          <p:cNvPr id="3" name="Picture 2" descr="A person standing on a sidewalk&#10;&#10;Description automatically generated">
            <a:extLst>
              <a:ext uri="{FF2B5EF4-FFF2-40B4-BE49-F238E27FC236}">
                <a16:creationId xmlns:a16="http://schemas.microsoft.com/office/drawing/2014/main" id="{D81CE2EE-69AD-D20B-4BF8-26A07CA58F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34441" y="1519022"/>
            <a:ext cx="2189336" cy="3281274"/>
          </a:xfrm>
          <a:prstGeom prst="rect">
            <a:avLst/>
          </a:prstGeom>
        </p:spPr>
      </p:pic>
      <p:pic>
        <p:nvPicPr>
          <p:cNvPr id="4" name="Picture 3" descr="A person riding a bike down a dirt road&#10;&#10;Description automatically generated">
            <a:extLst>
              <a:ext uri="{FF2B5EF4-FFF2-40B4-BE49-F238E27FC236}">
                <a16:creationId xmlns:a16="http://schemas.microsoft.com/office/drawing/2014/main" id="{62CBC20E-50BD-6370-B768-88C1660FE12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93636" y="4130567"/>
            <a:ext cx="3464407" cy="2308325"/>
          </a:xfrm>
          <a:prstGeom prst="rect">
            <a:avLst/>
          </a:prstGeom>
        </p:spPr>
      </p:pic>
      <p:pic>
        <p:nvPicPr>
          <p:cNvPr id="6" name="Picture 5" descr="A picture containing grass, outdoor, truck, field&#10;&#10;Description automatically generated">
            <a:extLst>
              <a:ext uri="{FF2B5EF4-FFF2-40B4-BE49-F238E27FC236}">
                <a16:creationId xmlns:a16="http://schemas.microsoft.com/office/drawing/2014/main" id="{2464A91C-34AB-3990-0125-7A975F2EAAF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14038" y="4108816"/>
            <a:ext cx="3464407" cy="2308325"/>
          </a:xfrm>
          <a:prstGeom prst="rect">
            <a:avLst/>
          </a:prstGeom>
        </p:spPr>
      </p:pic>
      <p:sp>
        <p:nvSpPr>
          <p:cNvPr id="8" name="TextBox 7">
            <a:extLst>
              <a:ext uri="{FF2B5EF4-FFF2-40B4-BE49-F238E27FC236}">
                <a16:creationId xmlns:a16="http://schemas.microsoft.com/office/drawing/2014/main" id="{2151DBC4-B253-AE5B-1BE3-616E77168CDE}"/>
              </a:ext>
            </a:extLst>
          </p:cNvPr>
          <p:cNvSpPr txBox="1"/>
          <p:nvPr/>
        </p:nvSpPr>
        <p:spPr>
          <a:xfrm>
            <a:off x="9345465" y="5601468"/>
            <a:ext cx="2189336" cy="461665"/>
          </a:xfrm>
          <a:prstGeom prst="rect">
            <a:avLst/>
          </a:prstGeom>
          <a:noFill/>
        </p:spPr>
        <p:txBody>
          <a:bodyPr wrap="square" rtlCol="0">
            <a:spAutoFit/>
          </a:bodyPr>
          <a:lstStyle/>
          <a:p>
            <a:r>
              <a:rPr lang="en-US" sz="1200" dirty="0"/>
              <a:t>Photos Courtesy of  AK Dept of Env Conservation</a:t>
            </a:r>
          </a:p>
        </p:txBody>
      </p:sp>
    </p:spTree>
    <p:extLst>
      <p:ext uri="{BB962C8B-B14F-4D97-AF65-F5344CB8AC3E}">
        <p14:creationId xmlns:p14="http://schemas.microsoft.com/office/powerpoint/2010/main" val="38218254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9B532859-F781-4982-A635-DCA2249E4175}"/>
              </a:ext>
            </a:extLst>
          </p:cNvPr>
          <p:cNvSpPr>
            <a:spLocks noGrp="1"/>
          </p:cNvSpPr>
          <p:nvPr>
            <p:ph type="title"/>
          </p:nvPr>
        </p:nvSpPr>
        <p:spPr>
          <a:xfrm>
            <a:off x="831475" y="269939"/>
            <a:ext cx="10515600" cy="993050"/>
          </a:xfrm>
        </p:spPr>
        <p:txBody>
          <a:bodyPr anchor="b" anchorCtr="0">
            <a:normAutofit/>
          </a:bodyPr>
          <a:lstStyle/>
          <a:p>
            <a:r>
              <a:rPr lang="en-US" sz="4800" b="1">
                <a:solidFill>
                  <a:srgbClr val="0070C0"/>
                </a:solidFill>
                <a:latin typeface="+mn-lt"/>
              </a:rPr>
              <a:t>Video</a:t>
            </a:r>
            <a:endParaRPr lang="en-US" sz="4800" b="1" dirty="0">
              <a:solidFill>
                <a:srgbClr val="0070C0"/>
              </a:solidFill>
              <a:latin typeface="+mn-lt"/>
            </a:endParaRPr>
          </a:p>
        </p:txBody>
      </p:sp>
      <p:cxnSp>
        <p:nvCxnSpPr>
          <p:cNvPr id="10" name="Straight Connector 9">
            <a:extLst>
              <a:ext uri="{FF2B5EF4-FFF2-40B4-BE49-F238E27FC236}">
                <a16:creationId xmlns:a16="http://schemas.microsoft.com/office/drawing/2014/main" id="{A02162B4-F149-4412-8791-593DF58481E5}"/>
              </a:ext>
            </a:extLst>
          </p:cNvPr>
          <p:cNvCxnSpPr/>
          <p:nvPr/>
        </p:nvCxnSpPr>
        <p:spPr>
          <a:xfrm>
            <a:off x="805775" y="1312864"/>
            <a:ext cx="10548025"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C5F4E552-F2D6-4E32-B88E-5560A1EDA591}"/>
              </a:ext>
            </a:extLst>
          </p:cNvPr>
          <p:cNvSpPr/>
          <p:nvPr/>
        </p:nvSpPr>
        <p:spPr>
          <a:xfrm>
            <a:off x="805774" y="1433786"/>
            <a:ext cx="8806225" cy="1384995"/>
          </a:xfrm>
          <a:prstGeom prst="rect">
            <a:avLst/>
          </a:prstGeom>
        </p:spPr>
        <p:txBody>
          <a:bodyPr wrap="square">
            <a:spAutoFit/>
          </a:bodyPr>
          <a:lstStyle/>
          <a:p>
            <a:pPr algn="l"/>
            <a:r>
              <a:rPr lang="en-US" sz="2800" dirty="0" err="1">
                <a:solidFill>
                  <a:srgbClr val="171C34"/>
                </a:solidFill>
                <a:latin typeface="Open Sans"/>
              </a:rPr>
              <a:t>Honeybucket</a:t>
            </a:r>
            <a:r>
              <a:rPr lang="en-US" sz="2800" dirty="0">
                <a:solidFill>
                  <a:srgbClr val="171C34"/>
                </a:solidFill>
                <a:latin typeface="Open Sans"/>
              </a:rPr>
              <a:t> Blues, </a:t>
            </a:r>
            <a:r>
              <a:rPr lang="en-US" sz="2800" dirty="0" err="1">
                <a:solidFill>
                  <a:srgbClr val="171C34"/>
                </a:solidFill>
                <a:latin typeface="Open Sans"/>
              </a:rPr>
              <a:t>Chefornak</a:t>
            </a:r>
            <a:endParaRPr lang="en-US" sz="2800" dirty="0">
              <a:solidFill>
                <a:srgbClr val="171C34"/>
              </a:solidFill>
              <a:latin typeface="Open Sans"/>
            </a:endParaRPr>
          </a:p>
          <a:p>
            <a:pPr algn="l"/>
            <a:endParaRPr lang="en-US" sz="2800" dirty="0">
              <a:solidFill>
                <a:srgbClr val="171C34"/>
              </a:solidFill>
              <a:latin typeface="Open Sans"/>
            </a:endParaRPr>
          </a:p>
          <a:p>
            <a:pPr algn="l"/>
            <a:r>
              <a:rPr lang="en-US" sz="2800" dirty="0">
                <a:solidFill>
                  <a:srgbClr val="171C34"/>
                </a:solidFill>
                <a:latin typeface="Open Sans"/>
                <a:hlinkClick r:id="rId3"/>
              </a:rPr>
              <a:t>https://www.youtube.com/watch?v=8SyT-XeDoK8</a:t>
            </a:r>
            <a:r>
              <a:rPr lang="en-US" sz="2800" dirty="0">
                <a:solidFill>
                  <a:srgbClr val="171C34"/>
                </a:solidFill>
                <a:latin typeface="Open Sans"/>
              </a:rPr>
              <a:t> </a:t>
            </a:r>
          </a:p>
        </p:txBody>
      </p:sp>
      <p:pic>
        <p:nvPicPr>
          <p:cNvPr id="7" name="Picture 6">
            <a:hlinkClick r:id="rId3"/>
            <a:extLst>
              <a:ext uri="{FF2B5EF4-FFF2-40B4-BE49-F238E27FC236}">
                <a16:creationId xmlns:a16="http://schemas.microsoft.com/office/drawing/2014/main" id="{FFD51C9C-E2DF-43B6-BA81-BBF881A8D01F}"/>
              </a:ext>
            </a:extLst>
          </p:cNvPr>
          <p:cNvPicPr/>
          <p:nvPr/>
        </p:nvPicPr>
        <p:blipFill rotWithShape="1">
          <a:blip r:embed="rId4"/>
          <a:srcRect l="43716" t="17284" r="16348" b="19087"/>
          <a:stretch/>
        </p:blipFill>
        <p:spPr bwMode="auto">
          <a:xfrm>
            <a:off x="2914784" y="3186824"/>
            <a:ext cx="5264415" cy="284677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233635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9B532859-F781-4982-A635-DCA2249E4175}"/>
              </a:ext>
            </a:extLst>
          </p:cNvPr>
          <p:cNvSpPr>
            <a:spLocks noGrp="1"/>
          </p:cNvSpPr>
          <p:nvPr>
            <p:ph type="title"/>
          </p:nvPr>
        </p:nvSpPr>
        <p:spPr>
          <a:xfrm>
            <a:off x="831475" y="269939"/>
            <a:ext cx="10515600" cy="993050"/>
          </a:xfrm>
        </p:spPr>
        <p:txBody>
          <a:bodyPr anchor="b" anchorCtr="0">
            <a:normAutofit fontScale="90000"/>
          </a:bodyPr>
          <a:lstStyle/>
          <a:p>
            <a:r>
              <a:rPr lang="en-US" sz="4800" b="1" dirty="0">
                <a:solidFill>
                  <a:srgbClr val="0070C0"/>
                </a:solidFill>
                <a:latin typeface="+mn-lt"/>
              </a:rPr>
              <a:t>Inside the Home - </a:t>
            </a:r>
            <a:r>
              <a:rPr lang="en-US" sz="4800" b="1" dirty="0" err="1">
                <a:solidFill>
                  <a:srgbClr val="0070C0"/>
                </a:solidFill>
                <a:latin typeface="+mn-lt"/>
              </a:rPr>
              <a:t>Honeybucket</a:t>
            </a:r>
            <a:r>
              <a:rPr lang="en-US" sz="4800" b="1" dirty="0">
                <a:solidFill>
                  <a:srgbClr val="0070C0"/>
                </a:solidFill>
                <a:latin typeface="+mn-lt"/>
              </a:rPr>
              <a:t> Contents</a:t>
            </a:r>
          </a:p>
        </p:txBody>
      </p:sp>
      <p:cxnSp>
        <p:nvCxnSpPr>
          <p:cNvPr id="10" name="Straight Connector 9">
            <a:extLst>
              <a:ext uri="{FF2B5EF4-FFF2-40B4-BE49-F238E27FC236}">
                <a16:creationId xmlns:a16="http://schemas.microsoft.com/office/drawing/2014/main" id="{A02162B4-F149-4412-8791-593DF58481E5}"/>
              </a:ext>
            </a:extLst>
          </p:cNvPr>
          <p:cNvCxnSpPr/>
          <p:nvPr/>
        </p:nvCxnSpPr>
        <p:spPr>
          <a:xfrm>
            <a:off x="805775" y="1312864"/>
            <a:ext cx="10548025"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93A6ECF3-0EF1-442D-B5A4-818E57BEE48E}"/>
              </a:ext>
            </a:extLst>
          </p:cNvPr>
          <p:cNvSpPr/>
          <p:nvPr/>
        </p:nvSpPr>
        <p:spPr>
          <a:xfrm>
            <a:off x="1035256" y="1625728"/>
            <a:ext cx="10930321" cy="4893647"/>
          </a:xfrm>
          <a:prstGeom prst="rect">
            <a:avLst/>
          </a:prstGeom>
        </p:spPr>
        <p:txBody>
          <a:bodyPr wrap="square">
            <a:spAutoFit/>
          </a:bodyPr>
          <a:lstStyle/>
          <a:p>
            <a:pPr>
              <a:lnSpc>
                <a:spcPct val="150000"/>
              </a:lnSpc>
            </a:pPr>
            <a:r>
              <a:rPr lang="en-US" sz="2400" b="0" i="0" dirty="0">
                <a:solidFill>
                  <a:srgbClr val="212529"/>
                </a:solidFill>
                <a:effectLst/>
                <a:latin typeface="Roboto"/>
              </a:rPr>
              <a:t>In addition to urine, feces, and toilet paper, </a:t>
            </a:r>
            <a:r>
              <a:rPr lang="en-US" sz="2400" b="0" i="0" dirty="0" err="1">
                <a:solidFill>
                  <a:srgbClr val="212529"/>
                </a:solidFill>
                <a:effectLst/>
                <a:latin typeface="Roboto"/>
              </a:rPr>
              <a:t>honeybucket</a:t>
            </a:r>
            <a:r>
              <a:rPr lang="en-US" sz="2400" b="0" i="0" dirty="0">
                <a:solidFill>
                  <a:srgbClr val="212529"/>
                </a:solidFill>
                <a:effectLst/>
                <a:latin typeface="Roboto"/>
              </a:rPr>
              <a:t> contents can include:</a:t>
            </a:r>
          </a:p>
          <a:p>
            <a:pPr marL="342900" indent="-342900">
              <a:lnSpc>
                <a:spcPct val="150000"/>
              </a:lnSpc>
              <a:buFont typeface="Arial" panose="020B0604020202020204" pitchFamily="34" charset="0"/>
              <a:buChar char="•"/>
            </a:pPr>
            <a:r>
              <a:rPr lang="en-US" sz="2400" dirty="0">
                <a:solidFill>
                  <a:srgbClr val="212529"/>
                </a:solidFill>
                <a:latin typeface="Roboto"/>
              </a:rPr>
              <a:t>Plastic bags (often)</a:t>
            </a:r>
          </a:p>
          <a:p>
            <a:pPr marL="342900" indent="-342900">
              <a:lnSpc>
                <a:spcPct val="150000"/>
              </a:lnSpc>
              <a:buFont typeface="Arial" panose="020B0604020202020204" pitchFamily="34" charset="0"/>
              <a:buChar char="•"/>
            </a:pPr>
            <a:r>
              <a:rPr lang="en-US" sz="2400" dirty="0" err="1">
                <a:solidFill>
                  <a:srgbClr val="212529"/>
                </a:solidFill>
                <a:latin typeface="Roboto"/>
              </a:rPr>
              <a:t>Pinesol</a:t>
            </a:r>
            <a:r>
              <a:rPr lang="en-US" sz="2400" dirty="0">
                <a:solidFill>
                  <a:srgbClr val="212529"/>
                </a:solidFill>
                <a:latin typeface="Roboto"/>
              </a:rPr>
              <a:t> (often)</a:t>
            </a:r>
          </a:p>
          <a:p>
            <a:pPr marL="342900" indent="-342900">
              <a:lnSpc>
                <a:spcPct val="150000"/>
              </a:lnSpc>
              <a:buFont typeface="Arial" panose="020B0604020202020204" pitchFamily="34" charset="0"/>
              <a:buChar char="•"/>
            </a:pPr>
            <a:r>
              <a:rPr lang="en-US" sz="2400" dirty="0">
                <a:solidFill>
                  <a:srgbClr val="212529"/>
                </a:solidFill>
                <a:latin typeface="Roboto"/>
              </a:rPr>
              <a:t>Bleach</a:t>
            </a:r>
          </a:p>
          <a:p>
            <a:pPr marL="342900" indent="-342900">
              <a:lnSpc>
                <a:spcPct val="150000"/>
              </a:lnSpc>
              <a:buFont typeface="Arial" panose="020B0604020202020204" pitchFamily="34" charset="0"/>
              <a:buChar char="•"/>
            </a:pPr>
            <a:r>
              <a:rPr lang="en-US" sz="2400" dirty="0">
                <a:solidFill>
                  <a:srgbClr val="212529"/>
                </a:solidFill>
                <a:latin typeface="Roboto"/>
              </a:rPr>
              <a:t>Used cigarettes</a:t>
            </a:r>
          </a:p>
          <a:p>
            <a:pPr marL="342900" indent="-342900">
              <a:lnSpc>
                <a:spcPct val="150000"/>
              </a:lnSpc>
              <a:buFont typeface="Arial" panose="020B0604020202020204" pitchFamily="34" charset="0"/>
              <a:buChar char="•"/>
            </a:pPr>
            <a:r>
              <a:rPr lang="en-US" sz="2400" b="0" i="0" dirty="0">
                <a:solidFill>
                  <a:srgbClr val="212529"/>
                </a:solidFill>
                <a:effectLst/>
                <a:latin typeface="Roboto"/>
              </a:rPr>
              <a:t>Tobacco/spit</a:t>
            </a:r>
          </a:p>
          <a:p>
            <a:pPr marL="342900" indent="-342900">
              <a:lnSpc>
                <a:spcPct val="150000"/>
              </a:lnSpc>
              <a:buFont typeface="Arial" panose="020B0604020202020204" pitchFamily="34" charset="0"/>
              <a:buChar char="•"/>
            </a:pPr>
            <a:r>
              <a:rPr lang="en-US" sz="2400" dirty="0">
                <a:solidFill>
                  <a:srgbClr val="212529"/>
                </a:solidFill>
                <a:latin typeface="Roboto"/>
              </a:rPr>
              <a:t>Miscellaneous small toys/garbage</a:t>
            </a:r>
          </a:p>
          <a:p>
            <a:pPr marL="342900" indent="-342900">
              <a:lnSpc>
                <a:spcPct val="150000"/>
              </a:lnSpc>
              <a:buFont typeface="Arial" panose="020B0604020202020204" pitchFamily="34" charset="0"/>
              <a:buChar char="•"/>
            </a:pPr>
            <a:r>
              <a:rPr lang="en-US" sz="2400" dirty="0">
                <a:solidFill>
                  <a:srgbClr val="212529"/>
                </a:solidFill>
                <a:latin typeface="Roboto"/>
              </a:rPr>
              <a:t>Wipes (“flushable” and “non-flushable”)</a:t>
            </a:r>
          </a:p>
          <a:p>
            <a:endParaRPr lang="en-US" sz="2400" b="0" i="0" dirty="0">
              <a:solidFill>
                <a:srgbClr val="212529"/>
              </a:solidFill>
              <a:effectLst/>
              <a:latin typeface="Roboto"/>
            </a:endParaRPr>
          </a:p>
        </p:txBody>
      </p:sp>
      <p:pic>
        <p:nvPicPr>
          <p:cNvPr id="5" name="Picture 4" descr="A picture containing table, food, sitting, kitchen&#10;&#10;Description automatically generated">
            <a:extLst>
              <a:ext uri="{FF2B5EF4-FFF2-40B4-BE49-F238E27FC236}">
                <a16:creationId xmlns:a16="http://schemas.microsoft.com/office/drawing/2014/main" id="{8D7A589E-E8B2-46C3-9094-FF560A4073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94929" y="2492393"/>
            <a:ext cx="4407235" cy="2936528"/>
          </a:xfrm>
          <a:prstGeom prst="rect">
            <a:avLst/>
          </a:prstGeom>
        </p:spPr>
      </p:pic>
      <p:sp>
        <p:nvSpPr>
          <p:cNvPr id="11" name="TextBox 10">
            <a:extLst>
              <a:ext uri="{FF2B5EF4-FFF2-40B4-BE49-F238E27FC236}">
                <a16:creationId xmlns:a16="http://schemas.microsoft.com/office/drawing/2014/main" id="{235921CF-2E31-455A-9E4B-19B58452EBF9}"/>
              </a:ext>
            </a:extLst>
          </p:cNvPr>
          <p:cNvSpPr txBox="1"/>
          <p:nvPr/>
        </p:nvSpPr>
        <p:spPr>
          <a:xfrm>
            <a:off x="8051945" y="5465495"/>
            <a:ext cx="3009682" cy="261610"/>
          </a:xfrm>
          <a:prstGeom prst="rect">
            <a:avLst/>
          </a:prstGeom>
          <a:noFill/>
        </p:spPr>
        <p:txBody>
          <a:bodyPr wrap="square" rtlCol="0">
            <a:spAutoFit/>
          </a:bodyPr>
          <a:lstStyle/>
          <a:p>
            <a:r>
              <a:rPr lang="en-US" sz="1100" dirty="0"/>
              <a:t>Photo Courtesy of  AK Dept of Env Conservation</a:t>
            </a:r>
          </a:p>
        </p:txBody>
      </p:sp>
    </p:spTree>
    <p:extLst>
      <p:ext uri="{BB962C8B-B14F-4D97-AF65-F5344CB8AC3E}">
        <p14:creationId xmlns:p14="http://schemas.microsoft.com/office/powerpoint/2010/main" val="40828365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9B532859-F781-4982-A635-DCA2249E4175}"/>
              </a:ext>
            </a:extLst>
          </p:cNvPr>
          <p:cNvSpPr>
            <a:spLocks noGrp="1"/>
          </p:cNvSpPr>
          <p:nvPr>
            <p:ph type="title"/>
          </p:nvPr>
        </p:nvSpPr>
        <p:spPr>
          <a:xfrm>
            <a:off x="831475" y="269939"/>
            <a:ext cx="10515600" cy="993050"/>
          </a:xfrm>
        </p:spPr>
        <p:txBody>
          <a:bodyPr anchor="b" anchorCtr="0">
            <a:normAutofit fontScale="90000"/>
          </a:bodyPr>
          <a:lstStyle/>
          <a:p>
            <a:r>
              <a:rPr lang="en-US" sz="4800" b="1" dirty="0">
                <a:solidFill>
                  <a:srgbClr val="0070C0"/>
                </a:solidFill>
                <a:latin typeface="+mn-lt"/>
              </a:rPr>
              <a:t>Inside the Home - </a:t>
            </a:r>
            <a:r>
              <a:rPr lang="en-US" sz="4800" b="1" dirty="0" err="1">
                <a:solidFill>
                  <a:srgbClr val="0070C0"/>
                </a:solidFill>
                <a:latin typeface="+mn-lt"/>
              </a:rPr>
              <a:t>Honeybucket</a:t>
            </a:r>
            <a:r>
              <a:rPr lang="en-US" sz="4800" b="1" dirty="0">
                <a:solidFill>
                  <a:srgbClr val="0070C0"/>
                </a:solidFill>
                <a:latin typeface="+mn-lt"/>
              </a:rPr>
              <a:t> Contents</a:t>
            </a:r>
          </a:p>
        </p:txBody>
      </p:sp>
      <p:cxnSp>
        <p:nvCxnSpPr>
          <p:cNvPr id="10" name="Straight Connector 9">
            <a:extLst>
              <a:ext uri="{FF2B5EF4-FFF2-40B4-BE49-F238E27FC236}">
                <a16:creationId xmlns:a16="http://schemas.microsoft.com/office/drawing/2014/main" id="{A02162B4-F149-4412-8791-593DF58481E5}"/>
              </a:ext>
            </a:extLst>
          </p:cNvPr>
          <p:cNvCxnSpPr/>
          <p:nvPr/>
        </p:nvCxnSpPr>
        <p:spPr>
          <a:xfrm>
            <a:off x="805775" y="1312864"/>
            <a:ext cx="10548025"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93A6ECF3-0EF1-442D-B5A4-818E57BEE48E}"/>
              </a:ext>
            </a:extLst>
          </p:cNvPr>
          <p:cNvSpPr/>
          <p:nvPr/>
        </p:nvSpPr>
        <p:spPr>
          <a:xfrm>
            <a:off x="1035257" y="1625728"/>
            <a:ext cx="7716858" cy="4524315"/>
          </a:xfrm>
          <a:prstGeom prst="rect">
            <a:avLst/>
          </a:prstGeom>
        </p:spPr>
        <p:txBody>
          <a:bodyPr wrap="square">
            <a:spAutoFit/>
          </a:bodyPr>
          <a:lstStyle/>
          <a:p>
            <a:endParaRPr lang="en-US" sz="2400" b="0" i="0" dirty="0">
              <a:solidFill>
                <a:srgbClr val="212529"/>
              </a:solidFill>
              <a:effectLst/>
              <a:latin typeface="Roboto"/>
            </a:endParaRPr>
          </a:p>
          <a:p>
            <a:r>
              <a:rPr lang="en-US" sz="2400" b="0" i="0" dirty="0">
                <a:solidFill>
                  <a:srgbClr val="212529"/>
                </a:solidFill>
                <a:effectLst/>
                <a:latin typeface="Roboto"/>
              </a:rPr>
              <a:t>Even if asked to keep these items out, most will not change habits.</a:t>
            </a:r>
          </a:p>
          <a:p>
            <a:endParaRPr lang="en-US" sz="2400" b="0" i="0" dirty="0">
              <a:solidFill>
                <a:srgbClr val="212529"/>
              </a:solidFill>
              <a:effectLst/>
              <a:latin typeface="Roboto"/>
            </a:endParaRPr>
          </a:p>
          <a:p>
            <a:r>
              <a:rPr lang="en-US" sz="2400" dirty="0">
                <a:solidFill>
                  <a:srgbClr val="212529"/>
                </a:solidFill>
                <a:latin typeface="Roboto"/>
              </a:rPr>
              <a:t>Sometimes </a:t>
            </a:r>
            <a:r>
              <a:rPr lang="en-US" sz="2400" dirty="0" err="1">
                <a:solidFill>
                  <a:srgbClr val="212529"/>
                </a:solidFill>
                <a:latin typeface="Roboto"/>
              </a:rPr>
              <a:t>honeybuckets</a:t>
            </a:r>
            <a:r>
              <a:rPr lang="en-US" sz="2400" dirty="0">
                <a:solidFill>
                  <a:srgbClr val="212529"/>
                </a:solidFill>
                <a:latin typeface="Roboto"/>
              </a:rPr>
              <a:t> are seen as another garbage can and anything and everything ends up in them.</a:t>
            </a:r>
          </a:p>
          <a:p>
            <a:endParaRPr lang="en-US" sz="2400" b="0" i="0" dirty="0">
              <a:solidFill>
                <a:srgbClr val="212529"/>
              </a:solidFill>
              <a:effectLst/>
              <a:latin typeface="Roboto"/>
            </a:endParaRPr>
          </a:p>
          <a:p>
            <a:r>
              <a:rPr lang="en-US" sz="2400" dirty="0">
                <a:solidFill>
                  <a:srgbClr val="212529"/>
                </a:solidFill>
                <a:latin typeface="Roboto"/>
              </a:rPr>
              <a:t>There are trade-offs with public health that we need to be careful of </a:t>
            </a:r>
          </a:p>
          <a:p>
            <a:pPr marL="914400" indent="-342900">
              <a:buFont typeface="Arial" panose="020B0604020202020204" pitchFamily="34" charset="0"/>
              <a:buChar char="•"/>
            </a:pPr>
            <a:r>
              <a:rPr lang="en-US" sz="2400" dirty="0">
                <a:solidFill>
                  <a:srgbClr val="212529"/>
                </a:solidFill>
                <a:latin typeface="Roboto"/>
              </a:rPr>
              <a:t>Cleaning in and around the </a:t>
            </a:r>
            <a:r>
              <a:rPr lang="en-US" sz="2400" dirty="0" err="1">
                <a:solidFill>
                  <a:srgbClr val="212529"/>
                </a:solidFill>
                <a:latin typeface="Roboto"/>
              </a:rPr>
              <a:t>honeybucket</a:t>
            </a:r>
            <a:r>
              <a:rPr lang="en-US" sz="2400" dirty="0">
                <a:solidFill>
                  <a:srgbClr val="212529"/>
                </a:solidFill>
                <a:latin typeface="Roboto"/>
              </a:rPr>
              <a:t> with bleach is important since these are open sewage buckets</a:t>
            </a:r>
            <a:endParaRPr lang="en-US" sz="2400" b="0" i="0" dirty="0">
              <a:solidFill>
                <a:srgbClr val="212529"/>
              </a:solidFill>
              <a:effectLst/>
              <a:latin typeface="Roboto"/>
            </a:endParaRPr>
          </a:p>
        </p:txBody>
      </p:sp>
      <p:pic>
        <p:nvPicPr>
          <p:cNvPr id="3" name="Picture 2" descr="A picture containing indoor, sitting, small, table&#10;&#10;Description automatically generated">
            <a:extLst>
              <a:ext uri="{FF2B5EF4-FFF2-40B4-BE49-F238E27FC236}">
                <a16:creationId xmlns:a16="http://schemas.microsoft.com/office/drawing/2014/main" id="{54A89CE6-DF34-4ECD-BB47-24794A08DF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08291" y="2080115"/>
            <a:ext cx="3053080" cy="3053080"/>
          </a:xfrm>
          <a:prstGeom prst="rect">
            <a:avLst/>
          </a:prstGeom>
        </p:spPr>
      </p:pic>
      <p:sp>
        <p:nvSpPr>
          <p:cNvPr id="4" name="TextBox 3">
            <a:extLst>
              <a:ext uri="{FF2B5EF4-FFF2-40B4-BE49-F238E27FC236}">
                <a16:creationId xmlns:a16="http://schemas.microsoft.com/office/drawing/2014/main" id="{A864E4F2-2CEA-40AF-A586-7EB37C50A2A4}"/>
              </a:ext>
            </a:extLst>
          </p:cNvPr>
          <p:cNvSpPr txBox="1"/>
          <p:nvPr/>
        </p:nvSpPr>
        <p:spPr>
          <a:xfrm>
            <a:off x="9133550" y="5118779"/>
            <a:ext cx="3009682" cy="261610"/>
          </a:xfrm>
          <a:prstGeom prst="rect">
            <a:avLst/>
          </a:prstGeom>
          <a:noFill/>
        </p:spPr>
        <p:txBody>
          <a:bodyPr wrap="square" rtlCol="0">
            <a:spAutoFit/>
          </a:bodyPr>
          <a:lstStyle/>
          <a:p>
            <a:r>
              <a:rPr lang="en-US" sz="1100" dirty="0"/>
              <a:t>Photo Courtesy of  AK Dept of Env Conservation</a:t>
            </a:r>
          </a:p>
        </p:txBody>
      </p:sp>
    </p:spTree>
    <p:extLst>
      <p:ext uri="{BB962C8B-B14F-4D97-AF65-F5344CB8AC3E}">
        <p14:creationId xmlns:p14="http://schemas.microsoft.com/office/powerpoint/2010/main" val="8959350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9B532859-F781-4982-A635-DCA2249E4175}"/>
              </a:ext>
            </a:extLst>
          </p:cNvPr>
          <p:cNvSpPr>
            <a:spLocks noGrp="1"/>
          </p:cNvSpPr>
          <p:nvPr>
            <p:ph type="title"/>
          </p:nvPr>
        </p:nvSpPr>
        <p:spPr>
          <a:xfrm>
            <a:off x="831475" y="269939"/>
            <a:ext cx="10515600" cy="993050"/>
          </a:xfrm>
        </p:spPr>
        <p:txBody>
          <a:bodyPr anchor="b" anchorCtr="0">
            <a:normAutofit/>
          </a:bodyPr>
          <a:lstStyle/>
          <a:p>
            <a:r>
              <a:rPr lang="en-US" sz="4800" b="1" dirty="0">
                <a:solidFill>
                  <a:srgbClr val="0070C0"/>
                </a:solidFill>
                <a:latin typeface="+mn-lt"/>
              </a:rPr>
              <a:t>Outside the Home - Scenarios</a:t>
            </a:r>
          </a:p>
        </p:txBody>
      </p:sp>
      <p:cxnSp>
        <p:nvCxnSpPr>
          <p:cNvPr id="10" name="Straight Connector 9">
            <a:extLst>
              <a:ext uri="{FF2B5EF4-FFF2-40B4-BE49-F238E27FC236}">
                <a16:creationId xmlns:a16="http://schemas.microsoft.com/office/drawing/2014/main" id="{A02162B4-F149-4412-8791-593DF58481E5}"/>
              </a:ext>
            </a:extLst>
          </p:cNvPr>
          <p:cNvCxnSpPr/>
          <p:nvPr/>
        </p:nvCxnSpPr>
        <p:spPr>
          <a:xfrm>
            <a:off x="805775" y="1312864"/>
            <a:ext cx="10548025"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93A6ECF3-0EF1-442D-B5A4-818E57BEE48E}"/>
              </a:ext>
            </a:extLst>
          </p:cNvPr>
          <p:cNvSpPr/>
          <p:nvPr/>
        </p:nvSpPr>
        <p:spPr>
          <a:xfrm>
            <a:off x="1035256" y="1625728"/>
            <a:ext cx="10930321" cy="3416320"/>
          </a:xfrm>
          <a:prstGeom prst="rect">
            <a:avLst/>
          </a:prstGeom>
        </p:spPr>
        <p:txBody>
          <a:bodyPr wrap="square">
            <a:spAutoFit/>
          </a:bodyPr>
          <a:lstStyle/>
          <a:p>
            <a:pPr marL="342900" indent="-342900">
              <a:lnSpc>
                <a:spcPct val="150000"/>
              </a:lnSpc>
              <a:buFont typeface="Arial" panose="020B0604020202020204" pitchFamily="34" charset="0"/>
              <a:buChar char="•"/>
            </a:pPr>
            <a:r>
              <a:rPr lang="en-US" sz="3200" b="0" i="0" dirty="0">
                <a:solidFill>
                  <a:srgbClr val="212529"/>
                </a:solidFill>
                <a:effectLst/>
                <a:latin typeface="Roboto"/>
              </a:rPr>
              <a:t>Unserved communities </a:t>
            </a:r>
          </a:p>
          <a:p>
            <a:pPr marL="342900" indent="-342900">
              <a:lnSpc>
                <a:spcPct val="150000"/>
              </a:lnSpc>
              <a:buFont typeface="Arial" panose="020B0604020202020204" pitchFamily="34" charset="0"/>
              <a:buChar char="•"/>
            </a:pPr>
            <a:r>
              <a:rPr lang="en-US" sz="3200" dirty="0">
                <a:solidFill>
                  <a:srgbClr val="212529"/>
                </a:solidFill>
                <a:latin typeface="Roboto"/>
              </a:rPr>
              <a:t>Served or “piped” communities</a:t>
            </a:r>
          </a:p>
          <a:p>
            <a:pPr marL="342900" indent="-342900">
              <a:lnSpc>
                <a:spcPct val="150000"/>
              </a:lnSpc>
              <a:buFont typeface="Arial" panose="020B0604020202020204" pitchFamily="34" charset="0"/>
              <a:buChar char="•"/>
            </a:pPr>
            <a:r>
              <a:rPr lang="en-US" sz="3200" dirty="0">
                <a:solidFill>
                  <a:srgbClr val="212529"/>
                </a:solidFill>
                <a:latin typeface="Roboto"/>
              </a:rPr>
              <a:t>Tank haul systems</a:t>
            </a:r>
          </a:p>
          <a:p>
            <a:pPr marL="342900" indent="-342900">
              <a:lnSpc>
                <a:spcPct val="150000"/>
              </a:lnSpc>
              <a:buFont typeface="Arial" panose="020B0604020202020204" pitchFamily="34" charset="0"/>
              <a:buChar char="•"/>
            </a:pPr>
            <a:r>
              <a:rPr lang="en-US" sz="3200" dirty="0">
                <a:solidFill>
                  <a:srgbClr val="212529"/>
                </a:solidFill>
                <a:latin typeface="Roboto"/>
              </a:rPr>
              <a:t>Urine diversion toilet systems</a:t>
            </a:r>
          </a:p>
          <a:p>
            <a:endParaRPr lang="en-US" sz="2400" b="0" i="0" dirty="0">
              <a:solidFill>
                <a:srgbClr val="212529"/>
              </a:solidFill>
              <a:effectLst/>
              <a:latin typeface="Roboto"/>
            </a:endParaRPr>
          </a:p>
        </p:txBody>
      </p:sp>
    </p:spTree>
    <p:extLst>
      <p:ext uri="{BB962C8B-B14F-4D97-AF65-F5344CB8AC3E}">
        <p14:creationId xmlns:p14="http://schemas.microsoft.com/office/powerpoint/2010/main" val="40469328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9B532859-F781-4982-A635-DCA2249E4175}"/>
              </a:ext>
            </a:extLst>
          </p:cNvPr>
          <p:cNvSpPr>
            <a:spLocks noGrp="1"/>
          </p:cNvSpPr>
          <p:nvPr>
            <p:ph type="title"/>
          </p:nvPr>
        </p:nvSpPr>
        <p:spPr>
          <a:xfrm>
            <a:off x="831475" y="269939"/>
            <a:ext cx="10515600" cy="993050"/>
          </a:xfrm>
        </p:spPr>
        <p:txBody>
          <a:bodyPr anchor="b" anchorCtr="0">
            <a:normAutofit/>
          </a:bodyPr>
          <a:lstStyle/>
          <a:p>
            <a:r>
              <a:rPr lang="en-US" sz="4800" b="1" dirty="0">
                <a:solidFill>
                  <a:srgbClr val="0070C0"/>
                </a:solidFill>
                <a:latin typeface="+mn-lt"/>
              </a:rPr>
              <a:t>Outside the Home - Scenarios</a:t>
            </a:r>
          </a:p>
        </p:txBody>
      </p:sp>
      <p:cxnSp>
        <p:nvCxnSpPr>
          <p:cNvPr id="10" name="Straight Connector 9">
            <a:extLst>
              <a:ext uri="{FF2B5EF4-FFF2-40B4-BE49-F238E27FC236}">
                <a16:creationId xmlns:a16="http://schemas.microsoft.com/office/drawing/2014/main" id="{A02162B4-F149-4412-8791-593DF58481E5}"/>
              </a:ext>
            </a:extLst>
          </p:cNvPr>
          <p:cNvCxnSpPr/>
          <p:nvPr/>
        </p:nvCxnSpPr>
        <p:spPr>
          <a:xfrm>
            <a:off x="805775" y="1312864"/>
            <a:ext cx="10548025"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93A6ECF3-0EF1-442D-B5A4-818E57BEE48E}"/>
              </a:ext>
            </a:extLst>
          </p:cNvPr>
          <p:cNvSpPr/>
          <p:nvPr/>
        </p:nvSpPr>
        <p:spPr>
          <a:xfrm>
            <a:off x="638146" y="1595021"/>
            <a:ext cx="6880836" cy="3785652"/>
          </a:xfrm>
          <a:prstGeom prst="rect">
            <a:avLst/>
          </a:prstGeom>
        </p:spPr>
        <p:txBody>
          <a:bodyPr wrap="square">
            <a:spAutoFit/>
          </a:bodyPr>
          <a:lstStyle/>
          <a:p>
            <a:pPr>
              <a:lnSpc>
                <a:spcPct val="150000"/>
              </a:lnSpc>
            </a:pPr>
            <a:r>
              <a:rPr lang="en-US" sz="3200" b="0" i="0" dirty="0">
                <a:solidFill>
                  <a:srgbClr val="212529"/>
                </a:solidFill>
                <a:effectLst/>
                <a:latin typeface="Roboto"/>
              </a:rPr>
              <a:t>Served or “piped” communities </a:t>
            </a:r>
          </a:p>
          <a:p>
            <a:pPr marL="342900" indent="-342900" algn="l">
              <a:buFont typeface="Arial" panose="020B0604020202020204" pitchFamily="34" charset="0"/>
              <a:buChar char="•"/>
            </a:pPr>
            <a:r>
              <a:rPr lang="en-US" sz="2400" b="0" i="0" dirty="0">
                <a:solidFill>
                  <a:srgbClr val="171C34"/>
                </a:solidFill>
                <a:effectLst/>
                <a:latin typeface="Open Sans"/>
              </a:rPr>
              <a:t>A served community is one in which more than 55% of homes are served by a piped, septic tank &amp; well, or covered haul system.</a:t>
            </a:r>
          </a:p>
          <a:p>
            <a:pPr marL="342900" indent="-342900" algn="l">
              <a:buFont typeface="Arial" panose="020B0604020202020204" pitchFamily="34" charset="0"/>
              <a:buChar char="•"/>
            </a:pPr>
            <a:r>
              <a:rPr lang="en-US" sz="2400" b="0" i="0" dirty="0">
                <a:solidFill>
                  <a:srgbClr val="171C34"/>
                </a:solidFill>
                <a:effectLst/>
                <a:latin typeface="Open Sans"/>
              </a:rPr>
              <a:t>107 villages (March 2019)</a:t>
            </a:r>
          </a:p>
          <a:p>
            <a:pPr marL="342900" indent="-342900" algn="l">
              <a:buFont typeface="Arial" panose="020B0604020202020204" pitchFamily="34" charset="0"/>
              <a:buChar char="•"/>
            </a:pPr>
            <a:r>
              <a:rPr lang="en-US" sz="2400" b="0" i="0" dirty="0">
                <a:solidFill>
                  <a:srgbClr val="171C34"/>
                </a:solidFill>
                <a:effectLst/>
                <a:latin typeface="Open Sans"/>
              </a:rPr>
              <a:t>Most served communities will have </a:t>
            </a:r>
            <a:r>
              <a:rPr lang="en-US" sz="2400" dirty="0">
                <a:solidFill>
                  <a:srgbClr val="171C34"/>
                </a:solidFill>
                <a:latin typeface="Open Sans"/>
              </a:rPr>
              <a:t>a varying number of households using </a:t>
            </a:r>
            <a:r>
              <a:rPr lang="en-US" sz="2400" dirty="0" err="1">
                <a:solidFill>
                  <a:srgbClr val="171C34"/>
                </a:solidFill>
                <a:latin typeface="Open Sans"/>
              </a:rPr>
              <a:t>honeybuckets</a:t>
            </a:r>
            <a:r>
              <a:rPr lang="en-US" sz="2400" dirty="0">
                <a:solidFill>
                  <a:srgbClr val="171C34"/>
                </a:solidFill>
                <a:latin typeface="Open Sans"/>
              </a:rPr>
              <a:t> for a variety of reasons (e.g. isolated and not hooked up, can’t pay bill, etc.)</a:t>
            </a:r>
            <a:endParaRPr lang="en-US" sz="2400" b="0" i="0" dirty="0">
              <a:solidFill>
                <a:srgbClr val="212529"/>
              </a:solidFill>
              <a:effectLst/>
              <a:latin typeface="Roboto"/>
            </a:endParaRPr>
          </a:p>
        </p:txBody>
      </p:sp>
      <p:pic>
        <p:nvPicPr>
          <p:cNvPr id="3" name="Picture 2" descr="A picture containing grass, outdoor, train, track&#10;&#10;Description automatically generated">
            <a:extLst>
              <a:ext uri="{FF2B5EF4-FFF2-40B4-BE49-F238E27FC236}">
                <a16:creationId xmlns:a16="http://schemas.microsoft.com/office/drawing/2014/main" id="{4CC6B39D-5EDA-45C0-A732-EA94D3F8D3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45186" y="1505349"/>
            <a:ext cx="4069080" cy="3053080"/>
          </a:xfrm>
          <a:prstGeom prst="rect">
            <a:avLst/>
          </a:prstGeom>
        </p:spPr>
      </p:pic>
      <p:sp>
        <p:nvSpPr>
          <p:cNvPr id="8" name="TextBox 7">
            <a:extLst>
              <a:ext uri="{FF2B5EF4-FFF2-40B4-BE49-F238E27FC236}">
                <a16:creationId xmlns:a16="http://schemas.microsoft.com/office/drawing/2014/main" id="{B62F243E-AAA1-49E2-9F28-C39C33634379}"/>
              </a:ext>
            </a:extLst>
          </p:cNvPr>
          <p:cNvSpPr txBox="1"/>
          <p:nvPr/>
        </p:nvSpPr>
        <p:spPr>
          <a:xfrm>
            <a:off x="7745186" y="4558429"/>
            <a:ext cx="4403271" cy="369332"/>
          </a:xfrm>
          <a:prstGeom prst="rect">
            <a:avLst/>
          </a:prstGeom>
          <a:noFill/>
        </p:spPr>
        <p:txBody>
          <a:bodyPr wrap="square" rtlCol="0">
            <a:spAutoFit/>
          </a:bodyPr>
          <a:lstStyle/>
          <a:p>
            <a:r>
              <a:rPr lang="en-US" dirty="0"/>
              <a:t>Stats and Photo from ADEC Division of Water</a:t>
            </a:r>
          </a:p>
        </p:txBody>
      </p:sp>
    </p:spTree>
    <p:extLst>
      <p:ext uri="{BB962C8B-B14F-4D97-AF65-F5344CB8AC3E}">
        <p14:creationId xmlns:p14="http://schemas.microsoft.com/office/powerpoint/2010/main" val="9443840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9B532859-F781-4982-A635-DCA2249E4175}"/>
              </a:ext>
            </a:extLst>
          </p:cNvPr>
          <p:cNvSpPr>
            <a:spLocks noGrp="1"/>
          </p:cNvSpPr>
          <p:nvPr>
            <p:ph type="title"/>
          </p:nvPr>
        </p:nvSpPr>
        <p:spPr>
          <a:xfrm>
            <a:off x="831475" y="269939"/>
            <a:ext cx="10515600" cy="993050"/>
          </a:xfrm>
        </p:spPr>
        <p:txBody>
          <a:bodyPr anchor="b" anchorCtr="0">
            <a:normAutofit/>
          </a:bodyPr>
          <a:lstStyle/>
          <a:p>
            <a:r>
              <a:rPr lang="en-US" sz="4800" b="1" dirty="0">
                <a:solidFill>
                  <a:srgbClr val="0070C0"/>
                </a:solidFill>
                <a:latin typeface="+mn-lt"/>
              </a:rPr>
              <a:t>Outside the Home - Scenarios</a:t>
            </a:r>
          </a:p>
        </p:txBody>
      </p:sp>
      <p:cxnSp>
        <p:nvCxnSpPr>
          <p:cNvPr id="10" name="Straight Connector 9">
            <a:extLst>
              <a:ext uri="{FF2B5EF4-FFF2-40B4-BE49-F238E27FC236}">
                <a16:creationId xmlns:a16="http://schemas.microsoft.com/office/drawing/2014/main" id="{A02162B4-F149-4412-8791-593DF58481E5}"/>
              </a:ext>
            </a:extLst>
          </p:cNvPr>
          <p:cNvCxnSpPr/>
          <p:nvPr/>
        </p:nvCxnSpPr>
        <p:spPr>
          <a:xfrm>
            <a:off x="805775" y="1312864"/>
            <a:ext cx="10548025"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93A6ECF3-0EF1-442D-B5A4-818E57BEE48E}"/>
              </a:ext>
            </a:extLst>
          </p:cNvPr>
          <p:cNvSpPr/>
          <p:nvPr/>
        </p:nvSpPr>
        <p:spPr>
          <a:xfrm>
            <a:off x="638145" y="1595021"/>
            <a:ext cx="7779559" cy="3046988"/>
          </a:xfrm>
          <a:prstGeom prst="rect">
            <a:avLst/>
          </a:prstGeom>
        </p:spPr>
        <p:txBody>
          <a:bodyPr wrap="square">
            <a:spAutoFit/>
          </a:bodyPr>
          <a:lstStyle/>
          <a:p>
            <a:pPr>
              <a:lnSpc>
                <a:spcPct val="150000"/>
              </a:lnSpc>
            </a:pPr>
            <a:r>
              <a:rPr lang="en-US" sz="3200" b="0" i="0" dirty="0">
                <a:solidFill>
                  <a:srgbClr val="212529"/>
                </a:solidFill>
                <a:effectLst/>
                <a:latin typeface="Roboto"/>
              </a:rPr>
              <a:t>Tank-Haul Systems</a:t>
            </a:r>
          </a:p>
          <a:p>
            <a:pPr marL="342900" indent="-342900" algn="l">
              <a:buFont typeface="Arial" panose="020B0604020202020204" pitchFamily="34" charset="0"/>
              <a:buChar char="•"/>
            </a:pPr>
            <a:r>
              <a:rPr lang="en-US" sz="2400" b="0" i="0" dirty="0">
                <a:solidFill>
                  <a:srgbClr val="171C34"/>
                </a:solidFill>
                <a:effectLst/>
                <a:latin typeface="Open Sans"/>
              </a:rPr>
              <a:t>Used in about a dozen villages (March 2019)</a:t>
            </a:r>
          </a:p>
          <a:p>
            <a:pPr marL="342900" indent="-342900" algn="l">
              <a:buFont typeface="Arial" panose="020B0604020202020204" pitchFamily="34" charset="0"/>
              <a:buChar char="•"/>
            </a:pPr>
            <a:r>
              <a:rPr lang="en-US" sz="2400" dirty="0">
                <a:solidFill>
                  <a:srgbClr val="171C34"/>
                </a:solidFill>
                <a:latin typeface="Open Sans"/>
              </a:rPr>
              <a:t>Generally use a ~100 gal water tank inside with grey and black water flowing to an above ground 100 gal tank outside which gets pumped out by an operator. </a:t>
            </a:r>
            <a:endParaRPr lang="en-US" sz="2400" b="0" i="0" dirty="0">
              <a:solidFill>
                <a:srgbClr val="171C34"/>
              </a:solidFill>
              <a:effectLst/>
              <a:latin typeface="Open Sans"/>
            </a:endParaRPr>
          </a:p>
          <a:p>
            <a:pPr marL="342900" indent="-342900" algn="l">
              <a:buFont typeface="Arial" panose="020B0604020202020204" pitchFamily="34" charset="0"/>
              <a:buChar char="•"/>
            </a:pPr>
            <a:r>
              <a:rPr lang="en-US" sz="2400" dirty="0">
                <a:solidFill>
                  <a:srgbClr val="171C34"/>
                </a:solidFill>
                <a:latin typeface="Open Sans"/>
              </a:rPr>
              <a:t>H</a:t>
            </a:r>
            <a:r>
              <a:rPr lang="en-US" sz="2400" b="0" i="0" dirty="0">
                <a:solidFill>
                  <a:srgbClr val="171C34"/>
                </a:solidFill>
                <a:effectLst/>
                <a:latin typeface="Open Sans"/>
              </a:rPr>
              <a:t>igh operating costs</a:t>
            </a:r>
          </a:p>
          <a:p>
            <a:pPr marL="342900" indent="-342900" algn="l">
              <a:buFont typeface="Arial" panose="020B0604020202020204" pitchFamily="34" charset="0"/>
              <a:buChar char="•"/>
            </a:pPr>
            <a:r>
              <a:rPr lang="en-US" sz="2400" dirty="0">
                <a:solidFill>
                  <a:srgbClr val="171C34"/>
                </a:solidFill>
                <a:latin typeface="Open Sans"/>
              </a:rPr>
              <a:t>Many systems don’t work anymore</a:t>
            </a:r>
            <a:endParaRPr lang="en-US" sz="2400" b="0" i="0" dirty="0">
              <a:solidFill>
                <a:srgbClr val="212529"/>
              </a:solidFill>
              <a:effectLst/>
              <a:latin typeface="Roboto"/>
            </a:endParaRPr>
          </a:p>
        </p:txBody>
      </p:sp>
      <p:sp>
        <p:nvSpPr>
          <p:cNvPr id="8" name="TextBox 7">
            <a:extLst>
              <a:ext uri="{FF2B5EF4-FFF2-40B4-BE49-F238E27FC236}">
                <a16:creationId xmlns:a16="http://schemas.microsoft.com/office/drawing/2014/main" id="{B62F243E-AAA1-49E2-9F28-C39C33634379}"/>
              </a:ext>
            </a:extLst>
          </p:cNvPr>
          <p:cNvSpPr txBox="1"/>
          <p:nvPr/>
        </p:nvSpPr>
        <p:spPr>
          <a:xfrm>
            <a:off x="8523423" y="3828151"/>
            <a:ext cx="3534477" cy="369332"/>
          </a:xfrm>
          <a:prstGeom prst="rect">
            <a:avLst/>
          </a:prstGeom>
          <a:noFill/>
        </p:spPr>
        <p:txBody>
          <a:bodyPr wrap="square" rtlCol="0">
            <a:spAutoFit/>
          </a:bodyPr>
          <a:lstStyle/>
          <a:p>
            <a:r>
              <a:rPr lang="en-US" dirty="0"/>
              <a:t>Photos from ADEC Division of Water</a:t>
            </a:r>
          </a:p>
        </p:txBody>
      </p:sp>
      <p:pic>
        <p:nvPicPr>
          <p:cNvPr id="4" name="Picture 3" descr="A close up of a green building&#10;&#10;Description automatically generated">
            <a:extLst>
              <a:ext uri="{FF2B5EF4-FFF2-40B4-BE49-F238E27FC236}">
                <a16:creationId xmlns:a16="http://schemas.microsoft.com/office/drawing/2014/main" id="{70D81289-5127-439B-AA45-5127C258109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23424" y="1386107"/>
            <a:ext cx="3534477" cy="2355012"/>
          </a:xfrm>
          <a:prstGeom prst="rect">
            <a:avLst/>
          </a:prstGeom>
        </p:spPr>
      </p:pic>
      <p:pic>
        <p:nvPicPr>
          <p:cNvPr id="2050" name="Picture 2">
            <a:extLst>
              <a:ext uri="{FF2B5EF4-FFF2-40B4-BE49-F238E27FC236}">
                <a16:creationId xmlns:a16="http://schemas.microsoft.com/office/drawing/2014/main" id="{7A488F42-A03C-4710-B6F3-DB62BCF6B48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5988" y="4638842"/>
            <a:ext cx="2849127" cy="2140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3">
            <a:extLst>
              <a:ext uri="{FF2B5EF4-FFF2-40B4-BE49-F238E27FC236}">
                <a16:creationId xmlns:a16="http://schemas.microsoft.com/office/drawing/2014/main" id="{C0481899-68CD-4B1A-9310-F355F698231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1973" y="4642009"/>
            <a:ext cx="2849127" cy="2136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A picture containing outdoor, grass, road, sitting&#10;&#10;Description automatically generated">
            <a:extLst>
              <a:ext uri="{FF2B5EF4-FFF2-40B4-BE49-F238E27FC236}">
                <a16:creationId xmlns:a16="http://schemas.microsoft.com/office/drawing/2014/main" id="{A919A5F2-5119-4EB1-A62F-A6972F49DA1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523424" y="4284681"/>
            <a:ext cx="3563611" cy="2374424"/>
          </a:xfrm>
          <a:prstGeom prst="rect">
            <a:avLst/>
          </a:prstGeom>
        </p:spPr>
      </p:pic>
    </p:spTree>
    <p:extLst>
      <p:ext uri="{BB962C8B-B14F-4D97-AF65-F5344CB8AC3E}">
        <p14:creationId xmlns:p14="http://schemas.microsoft.com/office/powerpoint/2010/main" val="21244295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4036</TotalTime>
  <Words>1587</Words>
  <Application>Microsoft Office PowerPoint</Application>
  <PresentationFormat>Widescreen</PresentationFormat>
  <Paragraphs>215</Paragraphs>
  <Slides>23</Slides>
  <Notes>23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Calibri</vt:lpstr>
      <vt:lpstr>Calibri Light</vt:lpstr>
      <vt:lpstr>Open Sans</vt:lpstr>
      <vt:lpstr>Roboto</vt:lpstr>
      <vt:lpstr>Roboto Condensed</vt:lpstr>
      <vt:lpstr>Office Theme</vt:lpstr>
      <vt:lpstr>Honeybucket Overview in Rural Alaska</vt:lpstr>
      <vt:lpstr>Unserved communities </vt:lpstr>
      <vt:lpstr>Unserved communities </vt:lpstr>
      <vt:lpstr>Video</vt:lpstr>
      <vt:lpstr>Inside the Home - Honeybucket Contents</vt:lpstr>
      <vt:lpstr>Inside the Home - Honeybucket Contents</vt:lpstr>
      <vt:lpstr>Outside the Home - Scenarios</vt:lpstr>
      <vt:lpstr>Outside the Home - Scenarios</vt:lpstr>
      <vt:lpstr>Outside the Home - Scenarios</vt:lpstr>
      <vt:lpstr>Water and Sewer System Types</vt:lpstr>
      <vt:lpstr>Honeybucket Disposal Scenarios</vt:lpstr>
      <vt:lpstr>Honeybucket Disposal Scenarios</vt:lpstr>
      <vt:lpstr>Honeybucket Disposal Scenarios</vt:lpstr>
      <vt:lpstr>Honeybucket Disposal Scenarios</vt:lpstr>
      <vt:lpstr>Honeybucket Disposal Scenarios</vt:lpstr>
      <vt:lpstr>Notes on Digester Location</vt:lpstr>
      <vt:lpstr>Notes on operation and costs</vt:lpstr>
      <vt:lpstr>Bags</vt:lpstr>
      <vt:lpstr>Notes on hauling in Interior communities</vt:lpstr>
      <vt:lpstr>Urine Diversion Toilets</vt:lpstr>
      <vt:lpstr>Matrix of Decision Variables</vt:lpstr>
      <vt:lpstr>Matrix of Decision Variables</vt:lpstr>
      <vt:lpstr>Video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Reilly</dc:creator>
  <cp:lastModifiedBy>Simone Sebalo</cp:lastModifiedBy>
  <cp:revision>201</cp:revision>
  <dcterms:created xsi:type="dcterms:W3CDTF">2019-10-20T20:27:35Z</dcterms:created>
  <dcterms:modified xsi:type="dcterms:W3CDTF">2024-03-03T20:41:15Z</dcterms:modified>
</cp:coreProperties>
</file>